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59" r:id="rId4"/>
    <p:sldId id="264" r:id="rId5"/>
    <p:sldId id="298" r:id="rId6"/>
    <p:sldId id="263" r:id="rId7"/>
    <p:sldId id="274" r:id="rId8"/>
    <p:sldId id="290" r:id="rId9"/>
    <p:sldId id="288" r:id="rId10"/>
    <p:sldId id="260" r:id="rId11"/>
    <p:sldId id="265" r:id="rId12"/>
    <p:sldId id="291" r:id="rId13"/>
    <p:sldId id="292" r:id="rId14"/>
    <p:sldId id="293" r:id="rId15"/>
    <p:sldId id="297" r:id="rId16"/>
    <p:sldId id="266" r:id="rId17"/>
    <p:sldId id="289" r:id="rId18"/>
    <p:sldId id="267" r:id="rId19"/>
    <p:sldId id="268" r:id="rId20"/>
    <p:sldId id="269" r:id="rId21"/>
    <p:sldId id="270" r:id="rId22"/>
    <p:sldId id="271" r:id="rId23"/>
    <p:sldId id="272" r:id="rId24"/>
    <p:sldId id="276" r:id="rId25"/>
    <p:sldId id="296" r:id="rId26"/>
    <p:sldId id="273" r:id="rId27"/>
    <p:sldId id="280" r:id="rId28"/>
    <p:sldId id="281" r:id="rId29"/>
    <p:sldId id="285" r:id="rId30"/>
    <p:sldId id="283" r:id="rId31"/>
    <p:sldId id="282" r:id="rId32"/>
    <p:sldId id="286" r:id="rId33"/>
    <p:sldId id="287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941"/>
    <p:restoredTop sz="94690"/>
  </p:normalViewPr>
  <p:slideViewPr>
    <p:cSldViewPr>
      <p:cViewPr varScale="1">
        <p:scale>
          <a:sx n="91" d="100"/>
          <a:sy n="91" d="100"/>
        </p:scale>
        <p:origin x="1024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4" Type="http://schemas.openxmlformats.org/officeDocument/2006/relationships/package" Target="../embeddings/Microsoft_Excel_Worksheet1.xlsx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MPI_Isend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Sheet1!$B$1:$F$1</c:f>
              <c:strCache>
                <c:ptCount val="5"/>
                <c:pt idx="0">
                  <c:v>mpich/original</c:v>
                </c:pt>
                <c:pt idx="1">
                  <c:v>mpich/ch4 (default)</c:v>
                </c:pt>
                <c:pt idx="2">
                  <c:v>mpich/ch4 (no-err)</c:v>
                </c:pt>
                <c:pt idx="3">
                  <c:v>mpich/ch4 (no-err-single)</c:v>
                </c:pt>
                <c:pt idx="4">
                  <c:v>mpich/ch4 (no-err-single-ipo)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2.6754391E6</c:v>
                </c:pt>
                <c:pt idx="1">
                  <c:v>9.543291485E6</c:v>
                </c:pt>
                <c:pt idx="2">
                  <c:v>9.63475169452996E6</c:v>
                </c:pt>
                <c:pt idx="3">
                  <c:v>9.72270965830507E6</c:v>
                </c:pt>
                <c:pt idx="4">
                  <c:v>9.75315690340998E6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MPI_Put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Sheet1!$B$1:$F$1</c:f>
              <c:strCache>
                <c:ptCount val="5"/>
                <c:pt idx="0">
                  <c:v>mpich/original</c:v>
                </c:pt>
                <c:pt idx="1">
                  <c:v>mpich/ch4 (default)</c:v>
                </c:pt>
                <c:pt idx="2">
                  <c:v>mpich/ch4 (no-err)</c:v>
                </c:pt>
                <c:pt idx="3">
                  <c:v>mpich/ch4 (no-err-single)</c:v>
                </c:pt>
                <c:pt idx="4">
                  <c:v>mpich/ch4 (no-err-single-ipo)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884231.7799999978</c:v>
                </c:pt>
                <c:pt idx="1">
                  <c:v>1.066000244804E7</c:v>
                </c:pt>
                <c:pt idx="2">
                  <c:v>1.06586015557749E7</c:v>
                </c:pt>
                <c:pt idx="3">
                  <c:v>1.067782787513E7</c:v>
                </c:pt>
                <c:pt idx="4">
                  <c:v>1.066936242711E7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59327728"/>
        <c:axId val="-2059216688"/>
      </c:barChart>
      <c:catAx>
        <c:axId val="-20593277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216688"/>
        <c:crosses val="autoZero"/>
        <c:auto val="1"/>
        <c:lblAlgn val="ctr"/>
        <c:lblOffset val="100"/>
        <c:noMultiLvlLbl val="0"/>
      </c:catAx>
      <c:valAx>
        <c:axId val="-2059216688"/>
        <c:scaling>
          <c:orientation val="minMax"/>
          <c:max val="1.0E7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zh-CN" dirty="0" smtClean="0"/>
                  <a:t>Message</a:t>
                </a:r>
                <a:r>
                  <a:rPr lang="zh-CN" altLang="en-US" dirty="0" smtClean="0"/>
                  <a:t> </a:t>
                </a:r>
                <a:r>
                  <a:rPr lang="en-US" altLang="zh-CN" dirty="0" smtClean="0"/>
                  <a:t>Rate</a:t>
                </a:r>
                <a:r>
                  <a:rPr lang="zh-CN" altLang="en-US" baseline="0" dirty="0" smtClean="0"/>
                  <a:t> </a:t>
                </a:r>
                <a:r>
                  <a:rPr lang="en-US" altLang="zh-CN" baseline="0" dirty="0" smtClean="0"/>
                  <a:t>(</a:t>
                </a:r>
                <a:r>
                  <a:rPr lang="en-US" altLang="zh-CN" baseline="0" dirty="0" err="1" smtClean="0"/>
                  <a:t>msg</a:t>
                </a:r>
                <a:r>
                  <a:rPr lang="en-US" altLang="zh-CN" baseline="0" dirty="0" smtClean="0"/>
                  <a:t>/s)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[&gt;999999]\ #,,&quot;M&quot;;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327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Instruction Counts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minimal_pt2pt</c:v>
                </c:pt>
                <c:pt idx="1">
                  <c:v>no_req</c:v>
                </c:pt>
                <c:pt idx="2">
                  <c:v>no_match</c:v>
                </c:pt>
                <c:pt idx="3">
                  <c:v>glob_rank</c:v>
                </c:pt>
                <c:pt idx="4">
                  <c:v>proc_null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22.0</c:v>
                </c:pt>
                <c:pt idx="1">
                  <c:v>49.0</c:v>
                </c:pt>
                <c:pt idx="2">
                  <c:v>54.0</c:v>
                </c:pt>
                <c:pt idx="3">
                  <c:v>51.0</c:v>
                </c:pt>
                <c:pt idx="4">
                  <c:v>56.0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61022880"/>
        <c:axId val="-2061043360"/>
      </c:barChart>
      <c:catAx>
        <c:axId val="-20610228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1043360"/>
        <c:crosses val="autoZero"/>
        <c:auto val="1"/>
        <c:lblAlgn val="ctr"/>
        <c:lblOffset val="100"/>
        <c:noMultiLvlLbl val="0"/>
      </c:catAx>
      <c:valAx>
        <c:axId val="-2061043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1022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3.tiff>
</file>

<file path=ppt/media/image14.png>
</file>

<file path=ppt/media/image15.png>
</file>

<file path=ppt/media/image16.tiff>
</file>

<file path=ppt/media/image18.pn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780B97-9BE3-45B2-914E-5486F3D4E7F8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80E50-0DCC-463F-B5E8-11883CD2E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11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80E50-0DCC-463F-B5E8-11883CD2E9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48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Everything done with</a:t>
            </a:r>
            <a:r>
              <a:rPr lang="en-US" baseline="0" dirty="0" smtClean="0"/>
              <a:t> static MPI library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80E50-0DCC-463F-B5E8-11883CD2E9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207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simulation was performed on a 3-million=atom face- centered cubic crystal structure for 10,000 </a:t>
            </a:r>
            <a:r>
              <a:rPr lang="en-US" dirty="0" err="1" smtClean="0"/>
              <a:t>timesteps</a:t>
            </a:r>
            <a:r>
              <a:rPr lang="en-US" dirty="0" smtClean="0"/>
              <a:t> using a simple Leonard-Jones potential.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80E50-0DCC-463F-B5E8-11883CD2E96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88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erial view of Argonne with APS in front 5730-00068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5984917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-14246"/>
            <a:ext cx="9143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Type in SECTION BREAK TITLE</a:t>
            </a:r>
          </a:p>
        </p:txBody>
      </p:sp>
    </p:spTree>
    <p:extLst>
      <p:ext uri="{BB962C8B-B14F-4D97-AF65-F5344CB8AC3E}">
        <p14:creationId xmlns:p14="http://schemas.microsoft.com/office/powerpoint/2010/main" val="186181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 -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676630" y="1711594"/>
            <a:ext cx="3790374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76630" y="5497444"/>
            <a:ext cx="384048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TWO IMAGES with captions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6" name="Picture Placeholder 4"/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4765130" y="1710816"/>
            <a:ext cx="3790374" cy="3744153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765130" y="5496666"/>
            <a:ext cx="3840480" cy="585031"/>
          </a:xfrm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Image Caption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19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85427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95879" y="3616113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381086" y="3616113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503079" y="1697093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3388286" y="1697093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6261696" y="3618612"/>
            <a:ext cx="2465584" cy="2146610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268896" y="1699592"/>
            <a:ext cx="2361244" cy="182057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THREE IMAGES – HORIZONTAL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887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s/bullets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701473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701473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701473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701473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706193"/>
            <a:ext cx="8434552" cy="1752260"/>
          </a:xfrm>
          <a:noFill/>
        </p:spPr>
        <p:txBody>
          <a:bodyPr lIns="0" tIns="91440"/>
          <a:lstStyle>
            <a:lvl1pPr>
              <a:defRPr sz="2000">
                <a:solidFill>
                  <a:srgbClr val="000000"/>
                </a:solidFill>
              </a:defRPr>
            </a:lvl1pPr>
            <a:lvl2pPr>
              <a:defRPr sz="2000">
                <a:solidFill>
                  <a:srgbClr val="000000"/>
                </a:solidFill>
              </a:defRPr>
            </a:lvl2pPr>
            <a:lvl3pPr>
              <a:defRPr sz="2000">
                <a:solidFill>
                  <a:srgbClr val="000000"/>
                </a:solidFill>
              </a:defRPr>
            </a:lvl3pPr>
            <a:lvl4pPr>
              <a:defRPr sz="2000">
                <a:solidFill>
                  <a:srgbClr val="000000"/>
                </a:solidFill>
              </a:defRPr>
            </a:lvl4pPr>
            <a:lvl5pPr>
              <a:defRPr sz="2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l" defTabSz="4572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2800" b="1" i="0" kern="1200" cap="all" baseline="0" dirty="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four images, captions and bullets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4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3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1" y="3979061"/>
            <a:ext cx="2238469" cy="477837"/>
          </a:xfrm>
          <a:noFill/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rgbClr val="000000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  <a:ln>
            <a:noFill/>
          </a:ln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1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PICS/caption -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four IMAGES with captions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276999"/>
          </a:xfrm>
          <a:ln>
            <a:noFill/>
          </a:ln>
        </p:spPr>
        <p:txBody>
          <a:bodyPr bIns="0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487437" y="1574666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87437" y="344342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18" name="Picture Placeholder 4"/>
          <p:cNvSpPr>
            <a:spLocks noGrp="1" noChangeAspect="1"/>
          </p:cNvSpPr>
          <p:nvPr>
            <p:ph type="pic" sz="quarter" idx="25" hasCustomPrompt="1"/>
          </p:nvPr>
        </p:nvSpPr>
        <p:spPr>
          <a:xfrm>
            <a:off x="4912432" y="1574666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4912432" y="344342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20" name="Picture Placeholder 4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487437" y="4025151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487437" y="5898516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  <p:sp>
        <p:nvSpPr>
          <p:cNvPr id="24" name="Picture Placeholder 4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912432" y="4025151"/>
            <a:ext cx="3790374" cy="1844567"/>
          </a:xfrm>
          <a:solidFill>
            <a:schemeClr val="bg1">
              <a:lumMod val="75000"/>
            </a:schemeClr>
          </a:solidFill>
        </p:spPr>
        <p:txBody>
          <a:bodyPr tIns="18288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4912432" y="5902307"/>
            <a:ext cx="3840480" cy="368183"/>
          </a:xfrm>
          <a:ln>
            <a:noFill/>
          </a:ln>
        </p:spPr>
        <p:txBody>
          <a:bodyPr bIns="0" anchor="t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 sz="1200" b="0" cap="none" baseline="0"/>
            </a:lvl1pPr>
          </a:lstStyle>
          <a:p>
            <a:r>
              <a:rPr lang="en-US" dirty="0" smtClean="0"/>
              <a:t>Image Caption</a:t>
            </a:r>
          </a:p>
          <a:p>
            <a:r>
              <a:rPr lang="en-US" dirty="0" smtClean="0"/>
              <a:t>Image Caption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92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harts, Graphs,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graph, chart or table slide. </a:t>
            </a:r>
            <a:br>
              <a:rPr lang="en-US" dirty="0" smtClean="0"/>
            </a:br>
            <a:r>
              <a:rPr lang="en-US" dirty="0" smtClean="0"/>
              <a:t>Headline in all caps, Arial Font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99606"/>
            <a:ext cx="8372901" cy="4029858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an icon below to add a chart, graph, or table.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6318955"/>
            <a:ext cx="3711039" cy="539045"/>
          </a:xfrm>
        </p:spPr>
        <p:txBody>
          <a:bodyPr bIns="0" anchor="t" anchorCtr="0"/>
          <a:lstStyle>
            <a:lvl1pPr marL="0" indent="0">
              <a:buNone/>
              <a:defRPr sz="1050" baseline="0"/>
            </a:lvl1pPr>
          </a:lstStyle>
          <a:p>
            <a:pPr lvl="0"/>
            <a:r>
              <a:rPr lang="en-US" dirty="0" smtClean="0"/>
              <a:t>Source:</a:t>
            </a:r>
          </a:p>
        </p:txBody>
      </p:sp>
    </p:spTree>
    <p:extLst>
      <p:ext uri="{BB962C8B-B14F-4D97-AF65-F5344CB8AC3E}">
        <p14:creationId xmlns:p14="http://schemas.microsoft.com/office/powerpoint/2010/main" val="3500419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TextBox 37"/>
          <p:cNvSpPr txBox="1"/>
          <p:nvPr/>
        </p:nvSpPr>
        <p:spPr>
          <a:xfrm>
            <a:off x="469900" y="6247222"/>
            <a:ext cx="1387624" cy="369332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</a:schemeClr>
                </a:solidFill>
              </a:rPr>
              <a:t>www.anl.gov</a:t>
            </a:r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Picture 7" descr="aerial view of Argonne with APS in front 5730-00068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0"/>
            <a:ext cx="9144000" cy="5984917"/>
          </a:xfrm>
          <a:prstGeom prst="rect">
            <a:avLst/>
          </a:prstGeom>
        </p:spPr>
      </p:pic>
      <p:sp>
        <p:nvSpPr>
          <p:cNvPr id="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4246"/>
            <a:ext cx="9143999" cy="5999163"/>
          </a:xfrm>
          <a:solidFill>
            <a:schemeClr val="accent2">
              <a:alpha val="90000"/>
            </a:schemeClr>
          </a:solidFill>
        </p:spPr>
        <p:txBody>
          <a:bodyPr lIns="457200" tIns="0" bIns="457200" anchor="ctr"/>
          <a:lstStyle>
            <a:lvl1pPr marL="0" indent="0">
              <a:buNone/>
              <a:defRPr sz="28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Type in closing statement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991004" y="-1815882"/>
            <a:ext cx="3782000" cy="160043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Suggested</a:t>
            </a:r>
            <a:r>
              <a:rPr lang="en-US" sz="1400" b="1" baseline="0" dirty="0" smtClean="0">
                <a:solidFill>
                  <a:schemeClr val="bg1"/>
                </a:solidFill>
              </a:rPr>
              <a:t> closing statement (optional): </a:t>
            </a:r>
          </a:p>
          <a:p>
            <a:endParaRPr lang="en-US" sz="1400" b="1" baseline="0" dirty="0" smtClean="0">
              <a:solidFill>
                <a:schemeClr val="bg1"/>
              </a:solidFill>
            </a:endParaRPr>
          </a:p>
          <a:p>
            <a:pPr lvl="0"/>
            <a:r>
              <a:rPr lang="en-US" sz="1400" b="1" dirty="0" smtClean="0">
                <a:solidFill>
                  <a:schemeClr val="bg1"/>
                </a:solidFill>
              </a:rPr>
              <a:t>WE START WITH YES.</a:t>
            </a:r>
          </a:p>
          <a:p>
            <a:pPr lvl="0">
              <a:spcAft>
                <a:spcPts val="1200"/>
              </a:spcAft>
            </a:pPr>
            <a:r>
              <a:rPr lang="en-US" sz="1400" b="1" dirty="0" smtClean="0">
                <a:solidFill>
                  <a:schemeClr val="bg1"/>
                </a:solidFill>
              </a:rPr>
              <a:t>AND END WITH THANK YOU.</a:t>
            </a:r>
          </a:p>
          <a:p>
            <a:pPr lvl="0"/>
            <a:r>
              <a:rPr lang="en-US" sz="1400" b="1" dirty="0" smtClean="0">
                <a:solidFill>
                  <a:schemeClr val="bg1"/>
                </a:solidFill>
              </a:rPr>
              <a:t>DO YOU HAVE ANY BIG QUESTIONS?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6724"/>
            <a:ext cx="9144000" cy="6864724"/>
          </a:xfrm>
          <a:prstGeom prst="rect">
            <a:avLst/>
          </a:prstGeom>
          <a:solidFill>
            <a:srgbClr val="1C1C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372901" cy="806017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TITLE AND CONTENT SLIDE. </a:t>
            </a:r>
            <a:br>
              <a:rPr lang="en-US" dirty="0" smtClean="0"/>
            </a:br>
            <a:r>
              <a:rPr lang="en-US" dirty="0" smtClean="0"/>
              <a:t>Headline in all caps, Arial Font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0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*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286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3021" y="627296"/>
            <a:ext cx="1859645" cy="66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5" y="1689100"/>
            <a:ext cx="4280275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689100"/>
            <a:ext cx="4863724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 -Cover option A</a:t>
            </a:r>
            <a:br>
              <a:rPr lang="en-US" dirty="0" smtClean="0"/>
            </a:br>
            <a:r>
              <a:rPr lang="en-US" dirty="0" smtClean="0"/>
              <a:t>can be up to four </a:t>
            </a:r>
            <a:br>
              <a:rPr lang="en-US" dirty="0" smtClean="0"/>
            </a:br>
            <a:r>
              <a:rPr lang="en-US" dirty="0" smtClean="0"/>
              <a:t>or five lines of text</a:t>
            </a:r>
            <a:endParaRPr lang="en-US" dirty="0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689100"/>
            <a:ext cx="239714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48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49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</a:t>
            </a:r>
            <a:br>
              <a:rPr lang="en-US" dirty="0" smtClean="0"/>
            </a:br>
            <a:r>
              <a:rPr lang="en-US" dirty="0" smtClean="0"/>
              <a:t>info if not needed</a:t>
            </a:r>
            <a:endParaRPr lang="en-US" dirty="0"/>
          </a:p>
        </p:txBody>
      </p:sp>
      <p:sp>
        <p:nvSpPr>
          <p:cNvPr id="54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6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5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6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</a:t>
            </a:r>
            <a:br>
              <a:rPr lang="en-US" dirty="0" smtClean="0"/>
            </a:br>
            <a:r>
              <a:rPr lang="en-US" dirty="0" smtClean="0"/>
              <a:t>info if not needed</a:t>
            </a:r>
            <a:endParaRPr lang="en-US" dirty="0"/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chemeClr val="tx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7" hasCustomPrompt="1"/>
          </p:nvPr>
        </p:nvSpPr>
        <p:spPr>
          <a:xfrm>
            <a:off x="431799" y="730250"/>
            <a:ext cx="6188075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800" b="1" cap="all" baseline="0">
                <a:solidFill>
                  <a:schemeClr val="tx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Optional one line subhead, </a:t>
            </a:r>
            <a:r>
              <a:rPr lang="en-US" dirty="0" err="1" smtClean="0"/>
              <a:t>url</a:t>
            </a:r>
            <a:r>
              <a:rPr lang="en-US" dirty="0" smtClean="0"/>
              <a:t> or date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-1066539" y="-1241416"/>
            <a:ext cx="3876414" cy="1015663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Suggested</a:t>
            </a:r>
            <a:r>
              <a:rPr lang="en-US" sz="1400" b="1" baseline="0" dirty="0" smtClean="0">
                <a:solidFill>
                  <a:schemeClr val="bg1"/>
                </a:solidFill>
              </a:rPr>
              <a:t> line of text (optional): </a:t>
            </a:r>
          </a:p>
          <a:p>
            <a:endParaRPr lang="en-US" sz="1400" b="1" baseline="0" dirty="0" smtClean="0">
              <a:solidFill>
                <a:schemeClr val="bg1"/>
              </a:solidFill>
            </a:endParaRPr>
          </a:p>
          <a:p>
            <a:r>
              <a:rPr lang="en-US" sz="1400" b="1" baseline="0" dirty="0" smtClean="0">
                <a:solidFill>
                  <a:schemeClr val="bg1"/>
                </a:solidFill>
              </a:rPr>
              <a:t>WE START WITH YES.</a:t>
            </a:r>
            <a:endParaRPr lang="en-US" sz="1400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6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6156882"/>
            <a:ext cx="1546678" cy="55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3" name="Picture 82" descr="aerial view of Argonne with APS in front 5730-00068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2" b="7135"/>
          <a:stretch/>
        </p:blipFill>
        <p:spPr>
          <a:xfrm>
            <a:off x="0" y="-27020"/>
            <a:ext cx="9144000" cy="6011938"/>
          </a:xfrm>
          <a:prstGeom prst="rect">
            <a:avLst/>
          </a:prstGeom>
        </p:spPr>
      </p:pic>
      <p:sp>
        <p:nvSpPr>
          <p:cNvPr id="84" name="Text Placeholder 1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27020"/>
            <a:ext cx="9144000" cy="6011938"/>
          </a:xfrm>
          <a:solidFill>
            <a:schemeClr val="accent2">
              <a:alpha val="85000"/>
            </a:schemeClr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863725" y="1689100"/>
            <a:ext cx="4280275" cy="2706624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" y="1689100"/>
            <a:ext cx="4863724" cy="2706624"/>
          </a:xfrm>
          <a:solidFill>
            <a:schemeClr val="accent2"/>
          </a:solidFill>
        </p:spPr>
        <p:txBody>
          <a:bodyPr lIns="457200" rIns="91440" anchor="ctr">
            <a:normAutofit/>
          </a:bodyPr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 -Cover option B </a:t>
            </a:r>
            <a:br>
              <a:rPr lang="en-US" dirty="0" smtClean="0"/>
            </a:br>
            <a:r>
              <a:rPr lang="en-US" dirty="0" smtClean="0"/>
              <a:t>can be up to four </a:t>
            </a:r>
            <a:br>
              <a:rPr lang="en-US" dirty="0" smtClean="0"/>
            </a:br>
            <a:r>
              <a:rPr lang="en-US" dirty="0" smtClean="0"/>
              <a:t>or five lines of text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4" hasCustomPrompt="1"/>
          </p:nvPr>
        </p:nvSpPr>
        <p:spPr>
          <a:xfrm>
            <a:off x="1" y="204952"/>
            <a:ext cx="5851526" cy="1292225"/>
          </a:xfrm>
        </p:spPr>
        <p:txBody>
          <a:bodyPr lIns="457200" rIns="274320" anchor="ctr"/>
          <a:lstStyle>
            <a:lvl1pPr marL="0" indent="0">
              <a:buNone/>
              <a:defRPr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Insert presentation date</a:t>
            </a:r>
          </a:p>
        </p:txBody>
      </p:sp>
      <p:sp>
        <p:nvSpPr>
          <p:cNvPr id="85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6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89" name="Text Placeholder 9"/>
          <p:cNvSpPr>
            <a:spLocks noGrp="1"/>
          </p:cNvSpPr>
          <p:nvPr>
            <p:ph type="body" sz="quarter" idx="25" hasCustomPrompt="1"/>
          </p:nvPr>
        </p:nvSpPr>
        <p:spPr>
          <a:xfrm>
            <a:off x="6360196" y="4582947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chemeClr val="bg1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90" name="Text Placeholder 45"/>
          <p:cNvSpPr>
            <a:spLocks noGrp="1"/>
          </p:cNvSpPr>
          <p:nvPr>
            <p:ph type="body" sz="quarter" idx="26" hasCustomPrompt="1"/>
          </p:nvPr>
        </p:nvSpPr>
        <p:spPr>
          <a:xfrm>
            <a:off x="6360196" y="4960384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-1" y="1689100"/>
            <a:ext cx="239714" cy="2706624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316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BASIC CONTENT SLIDE</a:t>
            </a:r>
            <a:br>
              <a:rPr lang="en-US" dirty="0" smtClean="0"/>
            </a:br>
            <a:r>
              <a:rPr lang="en-US" dirty="0" smtClean="0"/>
              <a:t>one or two lines for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99995"/>
            <a:ext cx="8372901" cy="4422776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 smtClean="0"/>
              <a:t>Click to add 1st-level bullet. Click an icon below to add table, graph or other imagery.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 baseline="0">
                <a:solidFill>
                  <a:schemeClr val="accent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45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79" y="167614"/>
            <a:ext cx="1546986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899574"/>
            <a:ext cx="8925874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726366"/>
            <a:ext cx="8452904" cy="862880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presentation title – cover option c 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6" y="4945565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6" y="5323002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4589246"/>
            <a:ext cx="8484914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899573"/>
            <a:ext cx="224589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86" name="TextBox 185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503238" y="366274"/>
            <a:ext cx="8484914" cy="331077"/>
          </a:xfrm>
        </p:spPr>
        <p:txBody>
          <a:bodyPr/>
          <a:lstStyle>
            <a:lvl1pPr marL="0" indent="0">
              <a:buNone/>
              <a:defRPr sz="10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sz="1000" b="0" cap="all" dirty="0" smtClean="0">
                <a:solidFill>
                  <a:srgbClr val="000000"/>
                </a:solidFill>
              </a:rPr>
              <a:t>Type in name of </a:t>
            </a:r>
            <a:r>
              <a:rPr lang="en-US" sz="1000" b="0" cap="all" dirty="0" err="1" smtClean="0">
                <a:solidFill>
                  <a:srgbClr val="000000"/>
                </a:solidFill>
              </a:rPr>
              <a:t>fACILITY</a:t>
            </a:r>
            <a:r>
              <a:rPr lang="en-US" sz="1000" b="0" cap="all" dirty="0" smtClean="0">
                <a:solidFill>
                  <a:srgbClr val="000000"/>
                </a:solidFill>
              </a:rPr>
              <a:t>, division, group, program or </a:t>
            </a:r>
            <a:r>
              <a:rPr lang="en-US" sz="1000" dirty="0" smtClean="0">
                <a:solidFill>
                  <a:srgbClr val="000000"/>
                </a:solidFill>
              </a:rPr>
              <a:t>www.anl.gov</a:t>
            </a:r>
            <a:endParaRPr lang="en-US" sz="1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0859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Cover Option 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79" y="320210"/>
            <a:ext cx="1546986" cy="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 Placeholder 45"/>
          <p:cNvSpPr>
            <a:spLocks noGrp="1"/>
          </p:cNvSpPr>
          <p:nvPr>
            <p:ph type="body" sz="quarter" idx="19" hasCustomPrompt="1"/>
          </p:nvPr>
        </p:nvSpPr>
        <p:spPr>
          <a:xfrm>
            <a:off x="469900" y="6094281"/>
            <a:ext cx="5894492" cy="515411"/>
          </a:xfrm>
        </p:spPr>
        <p:txBody>
          <a:bodyPr lIns="0" anchor="b"/>
          <a:lstStyle>
            <a:lvl1pPr marL="0" indent="0">
              <a:spcBef>
                <a:spcPts val="0"/>
              </a:spcBef>
              <a:buNone/>
              <a:defRPr sz="1400" baseline="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Presentation Date</a:t>
            </a:r>
            <a:br>
              <a:rPr lang="en-US" dirty="0" smtClean="0"/>
            </a:br>
            <a:r>
              <a:rPr lang="en-US" dirty="0" smtClean="0"/>
              <a:t>City, State (presentation location)</a:t>
            </a:r>
          </a:p>
        </p:txBody>
      </p:sp>
      <p:sp>
        <p:nvSpPr>
          <p:cNvPr id="5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469900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3" name="Text Placeholder 45"/>
          <p:cNvSpPr>
            <a:spLocks noGrp="1"/>
          </p:cNvSpPr>
          <p:nvPr>
            <p:ph type="body" sz="quarter" idx="18" hasCustomPrompt="1"/>
          </p:nvPr>
        </p:nvSpPr>
        <p:spPr>
          <a:xfrm>
            <a:off x="469900" y="4959068"/>
            <a:ext cx="2692871" cy="914400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r>
              <a:rPr lang="en-US" dirty="0" smtClean="0"/>
              <a:t>Add Presenter Title</a:t>
            </a:r>
            <a:br>
              <a:rPr lang="en-US" dirty="0" smtClean="0"/>
            </a:br>
            <a:r>
              <a:rPr lang="en-US" dirty="0" smtClean="0"/>
              <a:t>Optional Line 2</a:t>
            </a:r>
            <a:br>
              <a:rPr lang="en-US" dirty="0" smtClean="0"/>
            </a:br>
            <a:r>
              <a:rPr lang="en-US" dirty="0" smtClean="0"/>
              <a:t>Optional Line 3</a:t>
            </a:r>
            <a:endParaRPr lang="en-US" dirty="0"/>
          </a:p>
        </p:txBody>
      </p:sp>
      <p:sp>
        <p:nvSpPr>
          <p:cNvPr id="56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417371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57" name="Text Placeholder 45"/>
          <p:cNvSpPr>
            <a:spLocks noGrp="1"/>
          </p:cNvSpPr>
          <p:nvPr>
            <p:ph type="body" sz="quarter" idx="22" hasCustomPrompt="1"/>
          </p:nvPr>
        </p:nvSpPr>
        <p:spPr>
          <a:xfrm>
            <a:off x="3417371" y="4959068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second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45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1681606"/>
            <a:ext cx="8925874" cy="2761535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116710"/>
            <a:ext cx="6776128" cy="1119234"/>
          </a:xfrm>
        </p:spPr>
        <p:txBody>
          <a:bodyPr lIns="0" rIns="91440" anchor="b">
            <a:normAutofit/>
          </a:bodyPr>
          <a:lstStyle>
            <a:lvl1pPr>
              <a:defRPr sz="2800" baseline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presentation title –</a:t>
            </a:r>
            <a:br>
              <a:rPr lang="en-US" dirty="0" smtClean="0"/>
            </a:br>
            <a:r>
              <a:rPr lang="en-US" dirty="0" smtClean="0"/>
              <a:t>Cover option D</a:t>
            </a:r>
            <a:endParaRPr lang="en-US" dirty="0"/>
          </a:p>
        </p:txBody>
      </p:sp>
      <p:sp>
        <p:nvSpPr>
          <p:cNvPr id="87" name="Text Placeholder 9"/>
          <p:cNvSpPr>
            <a:spLocks noGrp="1"/>
          </p:cNvSpPr>
          <p:nvPr>
            <p:ph type="body" sz="quarter" idx="23" hasCustomPrompt="1"/>
          </p:nvPr>
        </p:nvSpPr>
        <p:spPr>
          <a:xfrm>
            <a:off x="6360196" y="4581631"/>
            <a:ext cx="2692871" cy="393700"/>
          </a:xfrm>
        </p:spPr>
        <p:txBody>
          <a:bodyPr lIns="0" bIns="0" anchor="b">
            <a:normAutofit/>
          </a:bodyPr>
          <a:lstStyle>
            <a:lvl1pPr marL="0" indent="0">
              <a:buFont typeface="Arial" pitchFamily="34" charset="0"/>
              <a:buNone/>
              <a:defRPr sz="1400" b="1" cap="all" baseline="0">
                <a:solidFill>
                  <a:srgbClr val="47484A"/>
                </a:solidFill>
              </a:defRPr>
            </a:lvl1pPr>
            <a:lvl2pPr marL="0" indent="0">
              <a:buNone/>
              <a:defRPr/>
            </a:lvl2pPr>
            <a:lvl3pPr marL="0" indent="0">
              <a:spcBef>
                <a:spcPts val="1800"/>
              </a:spcBef>
              <a:buNone/>
              <a:defRPr/>
            </a:lvl3pPr>
          </a:lstStyle>
          <a:p>
            <a:pPr lvl="0"/>
            <a:r>
              <a:rPr lang="en-US" dirty="0" smtClean="0"/>
              <a:t>presenter name</a:t>
            </a:r>
          </a:p>
        </p:txBody>
      </p:sp>
      <p:sp>
        <p:nvSpPr>
          <p:cNvPr id="88" name="Text Placeholder 45"/>
          <p:cNvSpPr>
            <a:spLocks noGrp="1"/>
          </p:cNvSpPr>
          <p:nvPr>
            <p:ph type="body" sz="quarter" idx="24" hasCustomPrompt="1"/>
          </p:nvPr>
        </p:nvSpPr>
        <p:spPr>
          <a:xfrm>
            <a:off x="6360196" y="4959068"/>
            <a:ext cx="2692871" cy="746722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Font typeface="Arial" pitchFamily="34" charset="0"/>
              <a:buNone/>
              <a:defRPr sz="1400">
                <a:solidFill>
                  <a:srgbClr val="47484A"/>
                </a:solidFill>
              </a:defRPr>
            </a:lvl1pPr>
            <a:lvl2pPr marL="0" indent="0">
              <a:spcBef>
                <a:spcPts val="1800"/>
              </a:spcBef>
              <a:buNone/>
              <a:defRPr/>
            </a:lvl2pPr>
          </a:lstStyle>
          <a:p>
            <a:pPr lvl="0"/>
            <a:r>
              <a:rPr lang="en-US" dirty="0" smtClean="0"/>
              <a:t>Remove third presenter info </a:t>
            </a:r>
            <a:br>
              <a:rPr lang="en-US" dirty="0" smtClean="0"/>
            </a:br>
            <a:r>
              <a:rPr lang="en-US" dirty="0" smtClean="0"/>
              <a:t>if not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469900" y="1229593"/>
            <a:ext cx="8484914" cy="331077"/>
          </a:xfrm>
        </p:spPr>
        <p:txBody>
          <a:bodyPr/>
          <a:lstStyle>
            <a:lvl1pPr marL="0" indent="0">
              <a:buNone/>
              <a:defRPr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Subtitle – delete if not needed</a:t>
            </a:r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1681605"/>
            <a:ext cx="224589" cy="2761488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53" name="TextBox 15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700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Full Fram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6" y="0"/>
            <a:ext cx="8925873" cy="6858000"/>
          </a:xfrm>
          <a:solidFill>
            <a:schemeClr val="bg1"/>
          </a:solidFill>
        </p:spPr>
        <p:txBody>
          <a:bodyPr lIns="0" tIns="16459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 then right click image and “SEND IMAGE TO BACK”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4775200"/>
            <a:ext cx="9144000" cy="2082800"/>
          </a:xfrm>
          <a:solidFill>
            <a:schemeClr val="tx2">
              <a:alpha val="91000"/>
            </a:schemeClr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1" y="5042974"/>
            <a:ext cx="8321040" cy="1373592"/>
          </a:xfrm>
        </p:spPr>
        <p:txBody>
          <a:bodyPr lIns="0" anchor="t"/>
          <a:lstStyle>
            <a:lvl1pPr>
              <a:defRPr sz="2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Full-frame image layout  – title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7282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ON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6" y="-1"/>
            <a:ext cx="8925873" cy="3656013"/>
          </a:xfrm>
          <a:solidFill>
            <a:schemeClr val="bg1"/>
          </a:solidFill>
        </p:spPr>
        <p:txBody>
          <a:bodyPr lIns="0"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one image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492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TWO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18127" y="0"/>
            <a:ext cx="4480560" cy="3663950"/>
          </a:xfrm>
          <a:solidFill>
            <a:schemeClr val="bg1">
              <a:lumMod val="7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4682525" y="0"/>
            <a:ext cx="4480560" cy="3663950"/>
          </a:xfrm>
          <a:solidFill>
            <a:schemeClr val="bg1">
              <a:lumMod val="85000"/>
            </a:schemeClr>
          </a:solidFill>
        </p:spPr>
        <p:txBody>
          <a:bodyPr tIns="109728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TWO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3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THREE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3656122"/>
            <a:ext cx="9144000" cy="3201878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0"/>
            <a:ext cx="2990088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3194237" y="0"/>
            <a:ext cx="2990088" cy="367364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6186112" y="0"/>
            <a:ext cx="2957888" cy="367364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9900" y="3807284"/>
            <a:ext cx="8674100" cy="787098"/>
          </a:xfrm>
        </p:spPr>
        <p:txBody>
          <a:bodyPr lIns="0"/>
          <a:lstStyle>
            <a:lvl1pPr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Three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2978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*Pic - FOUR Imag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0" y="0"/>
            <a:ext cx="9144000" cy="6858000"/>
          </a:xfrm>
          <a:solidFill>
            <a:schemeClr val="accent2"/>
          </a:solidFill>
        </p:spPr>
        <p:txBody>
          <a:bodyPr bIns="0" anchor="b" anchorCtr="0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</a:t>
            </a:r>
            <a:r>
              <a:rPr lang="en-US" dirty="0" err="1" smtClean="0"/>
              <a:t>x1</a:t>
            </a:r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218127" y="1654175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9" name="Picture Placeholder 4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2453235" y="1654175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0" name="Picture Placeholder 4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4688341" y="1654175"/>
            <a:ext cx="2240280" cy="2238282"/>
          </a:xfrm>
          <a:solidFill>
            <a:schemeClr val="bg1">
              <a:lumMod val="8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6906022" y="1654175"/>
            <a:ext cx="2240280" cy="2238282"/>
          </a:xfrm>
          <a:solidFill>
            <a:schemeClr val="bg1">
              <a:lumMod val="75000"/>
            </a:schemeClr>
          </a:solidFill>
        </p:spPr>
        <p:txBody>
          <a:bodyPr lIns="0" tIns="731520" anchor="t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>
          <a:xfrm>
            <a:off x="469900" y="4645418"/>
            <a:ext cx="8434552" cy="1813035"/>
          </a:xfrm>
          <a:noFill/>
        </p:spPr>
        <p:txBody>
          <a:bodyPr lIns="0" tIns="91440"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2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Science/R&amp;D hero – four images</a:t>
            </a:r>
            <a:br>
              <a:rPr lang="en-US" dirty="0" smtClean="0"/>
            </a:br>
            <a:r>
              <a:rPr lang="en-US" dirty="0" smtClean="0"/>
              <a:t>Headline is </a:t>
            </a:r>
            <a:r>
              <a:rPr lang="en-US" dirty="0" err="1" smtClean="0"/>
              <a:t>arial</a:t>
            </a:r>
            <a:r>
              <a:rPr lang="en-US" dirty="0" smtClean="0"/>
              <a:t> in all caps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218128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2594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4681063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6905531" y="3931763"/>
            <a:ext cx="2238469" cy="477837"/>
          </a:xfrm>
        </p:spPr>
        <p:txBody>
          <a:bodyPr lIns="91440" rIns="91440"/>
          <a:lstStyle>
            <a:lvl1pPr marL="0" indent="0">
              <a:lnSpc>
                <a:spcPct val="95000"/>
              </a:lnSpc>
              <a:buNone/>
              <a:defRPr sz="12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Image caption Image caption Image caption Image caption Image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23"/>
          </p:nvPr>
        </p:nvSpPr>
        <p:spPr>
          <a:xfrm>
            <a:off x="0" y="-1"/>
            <a:ext cx="228600" cy="6858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SC17 Denver, CO</a:t>
            </a:r>
            <a:endParaRPr lang="en-US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2"/>
            <a:ext cx="228600" cy="6858000"/>
          </a:xfrm>
          <a:solidFill>
            <a:schemeClr val="accent1"/>
          </a:solidFill>
        </p:spPr>
        <p:txBody>
          <a:bodyPr bIns="0" anchor="b"/>
          <a:lstStyle>
            <a:lvl1pPr marL="0" indent="0">
              <a:buNone/>
              <a:defRPr sz="100"/>
            </a:lvl1pPr>
          </a:lstStyle>
          <a:p>
            <a:pPr lvl="0"/>
            <a:r>
              <a:rPr lang="en-US" dirty="0" smtClean="0"/>
              <a:t> 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652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02AC955-5E1E-334A-9F68-31D702946F29}" type="datetime1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SC17 Denver, CO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862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 smtClean="0"/>
              <a:t>TITLE AND CONTENT 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50"/>
            <a:ext cx="8372901" cy="499714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48350" y="14455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46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olumns-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699995"/>
            <a:ext cx="4023360" cy="4422775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00588" y="1685707"/>
            <a:ext cx="4023360" cy="4422775"/>
          </a:xfrm>
        </p:spPr>
        <p:txBody>
          <a:bodyPr/>
          <a:lstStyle>
            <a:lvl1pPr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Two-column CONTENT slide</a:t>
            </a:r>
            <a:br>
              <a:rPr lang="en-US" dirty="0" smtClean="0"/>
            </a:br>
            <a:r>
              <a:rPr lang="en-US" dirty="0" smtClean="0"/>
              <a:t>one or two lines for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Columns-TWO w/boxed hea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0895" y="2263770"/>
            <a:ext cx="41148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4875" y="2263770"/>
            <a:ext cx="4114800" cy="3835882"/>
          </a:xfrm>
          <a:ln>
            <a:solidFill>
              <a:schemeClr val="bg1">
                <a:lumMod val="50000"/>
              </a:schemeClr>
            </a:solidFill>
          </a:ln>
        </p:spPr>
        <p:txBody>
          <a:bodyPr lIns="182880" tIns="91440" rIns="91440"/>
          <a:lstStyle>
            <a:lvl1pPr>
              <a:defRPr sz="1800"/>
            </a:lvl1pPr>
            <a:lvl2pPr marL="457200" indent="-173038">
              <a:defRPr sz="1800"/>
            </a:lvl2pPr>
            <a:lvl3pPr marL="627063" indent="-128588">
              <a:defRPr sz="1800"/>
            </a:lvl3pPr>
            <a:lvl4pPr marL="865188" indent="-171450">
              <a:defRPr sz="1400"/>
            </a:lvl4pPr>
            <a:lvl5pPr marL="1084263" indent="-171450">
              <a:defRPr sz="1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714875" y="1684229"/>
            <a:ext cx="41148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  <a:noFill/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460895" y="1684229"/>
            <a:ext cx="4114800" cy="620998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accent1"/>
            </a:solidFill>
            <a:miter lim="800000"/>
          </a:ln>
          <a:effectLst/>
        </p:spPr>
        <p:txBody>
          <a:bodyPr lIns="182880" bIns="0" anchor="ctr"/>
          <a:lstStyle>
            <a:lvl1pPr marL="0" indent="0" algn="l">
              <a:lnSpc>
                <a:spcPct val="100000"/>
              </a:lnSpc>
              <a:buNone/>
              <a:defRPr sz="1800" b="1" cap="all" baseline="0">
                <a:solidFill>
                  <a:schemeClr val="bg1"/>
                </a:solidFill>
              </a:defRPr>
            </a:lvl1pPr>
            <a:lvl2pPr marL="457200" indent="-173038">
              <a:defRPr sz="1600"/>
            </a:lvl2pPr>
            <a:lvl3pPr marL="627063" indent="-128588">
              <a:defRPr sz="1400"/>
            </a:lvl3pPr>
            <a:lvl4pPr marL="865188" indent="-171450">
              <a:defRPr sz="1200"/>
            </a:lvl4pPr>
            <a:lvl5pPr marL="1084263" indent="-171450"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Two-column CONTENT slide</a:t>
            </a:r>
            <a:br>
              <a:rPr lang="en-US" dirty="0" smtClean="0"/>
            </a:br>
            <a:r>
              <a:rPr lang="en-US" dirty="0" smtClean="0"/>
              <a:t>with box treatment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40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03575" y="1699995"/>
            <a:ext cx="4319750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699995"/>
            <a:ext cx="372948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95679" y="4080588"/>
            <a:ext cx="3729481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VERTICAL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503575" y="4066957"/>
            <a:ext cx="4319750" cy="2249430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9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HREE IMAGES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045309" y="1731527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89394" y="1720414"/>
            <a:ext cx="2023746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87014" y="3290408"/>
            <a:ext cx="2028507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THREE IMAGES – VERTICAL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3045309" y="3304768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87013" y="4872981"/>
            <a:ext cx="2028507" cy="1347056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3045309" y="4856121"/>
            <a:ext cx="5814912" cy="1479362"/>
          </a:xfrm>
        </p:spPr>
        <p:txBody>
          <a:bodyPr tIns="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  <a:endParaRPr lang="en-US" sz="1400" b="1" dirty="0">
              <a:solidFill>
                <a:schemeClr val="bg1"/>
              </a:solidFill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Select 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top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88732" y="3998349"/>
            <a:ext cx="4114800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3998349"/>
            <a:ext cx="4097585" cy="2129163"/>
          </a:xfrm>
        </p:spPr>
        <p:txBody>
          <a:bodyPr tIns="91440"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95679" y="169999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09050" y="169999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36576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top HORIZONTAL</a:t>
            </a:r>
            <a:br>
              <a:rPr lang="en-US" dirty="0" smtClean="0"/>
            </a:br>
            <a:r>
              <a:rPr lang="en-US" dirty="0" smtClean="0"/>
              <a:t>Headline in </a:t>
            </a:r>
            <a:r>
              <a:rPr lang="en-US" dirty="0" err="1" smtClean="0"/>
              <a:t>arial</a:t>
            </a:r>
            <a:r>
              <a:rPr lang="en-US" dirty="0" smtClean="0"/>
              <a:t> and all caps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350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*TWO IMAGES - Botto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168748"/>
            <a:ext cx="8372901" cy="499715"/>
          </a:xfrm>
        </p:spPr>
        <p:txBody>
          <a:bodyPr bIns="0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rgbClr val="0065A2"/>
                </a:solidFill>
              </a:defRPr>
            </a:lvl1pPr>
          </a:lstStyle>
          <a:p>
            <a:r>
              <a:rPr lang="en-US" dirty="0" smtClean="0"/>
              <a:t>Slide subtitle optional -  delete as needed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699995"/>
            <a:ext cx="41148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215" y="1699995"/>
            <a:ext cx="4114800" cy="1717079"/>
          </a:xfrm>
        </p:spPr>
        <p:txBody>
          <a:bodyPr/>
          <a:lstStyle>
            <a:lvl1pPr>
              <a:spcBef>
                <a:spcPts val="600"/>
              </a:spcBef>
              <a:defRPr sz="1800"/>
            </a:lvl1pPr>
            <a:lvl2pPr marL="457200" indent="-173038">
              <a:spcBef>
                <a:spcPts val="0"/>
              </a:spcBef>
              <a:defRPr sz="1800"/>
            </a:lvl2pPr>
            <a:lvl3pPr marL="627063" indent="-128588">
              <a:spcBef>
                <a:spcPts val="0"/>
              </a:spcBef>
              <a:defRPr sz="1800"/>
            </a:lvl3pPr>
            <a:lvl4pPr marL="865188" indent="-171450">
              <a:spcBef>
                <a:spcPts val="0"/>
              </a:spcBef>
              <a:defRPr sz="1600"/>
            </a:lvl4pPr>
            <a:lvl5pPr marL="1084263" indent="-171450">
              <a:spcBef>
                <a:spcPts val="0"/>
              </a:spcBef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64146" y="343731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730864" y="3437315"/>
            <a:ext cx="4023360" cy="2286000"/>
          </a:xfrm>
          <a:solidFill>
            <a:schemeClr val="bg1">
              <a:lumMod val="75000"/>
            </a:schemeClr>
          </a:solidFill>
        </p:spPr>
        <p:txBody>
          <a:bodyPr tIns="274320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icon to insert an image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TWO IMAGES – bottom HORIZONTAL</a:t>
            </a:r>
            <a:br>
              <a:rPr lang="en-US" dirty="0" smtClean="0"/>
            </a:br>
            <a:r>
              <a:rPr lang="en-US" dirty="0" smtClean="0"/>
              <a:t>WITH CAPTIONS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-1876478" y="0"/>
            <a:ext cx="1548931" cy="338554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bg1"/>
                </a:solidFill>
              </a:rPr>
              <a:t>Instructions on replacing a current image: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 smtClean="0">
                <a:solidFill>
                  <a:schemeClr val="bg1"/>
                </a:solidFill>
              </a:rPr>
              <a:t>Select </a:t>
            </a:r>
            <a:r>
              <a:rPr lang="en-US" sz="1400" dirty="0">
                <a:solidFill>
                  <a:schemeClr val="bg1"/>
                </a:solidFill>
              </a:rPr>
              <a:t>and delete image and click the icon to insert a different image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400" dirty="0">
                <a:solidFill>
                  <a:schemeClr val="bg1"/>
                </a:solidFill>
              </a:rPr>
              <a:t>Use the crop tool to position the image within the shape. 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476265" y="5735092"/>
            <a:ext cx="3995723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4750289" y="5735092"/>
            <a:ext cx="3995723" cy="568438"/>
          </a:xfrm>
        </p:spPr>
        <p:txBody>
          <a:bodyPr/>
          <a:lstStyle>
            <a:lvl1pPr marL="0" indent="0">
              <a:buNone/>
              <a:defRPr sz="12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4575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theme" Target="../theme/theme1.xml"/><Relationship Id="rId2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amiesen\Desktop\anlrgbpptlogo.png"/>
          <p:cNvPicPr>
            <a:picLocks noChangeAspect="1" noChangeArrowheads="1"/>
          </p:cNvPicPr>
          <p:nvPr/>
        </p:nvPicPr>
        <p:blipFill>
          <a:blip r:embed="rId2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1160" y="6436886"/>
            <a:ext cx="769422" cy="27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72901" cy="82894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 smtClean="0"/>
              <a:t>Headline in all caps </a:t>
            </a:r>
            <a:r>
              <a:rPr lang="en-US" dirty="0" err="1" smtClean="0"/>
              <a:t>28pt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preferred as one or two lines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9995"/>
            <a:ext cx="8372901" cy="4422775"/>
          </a:xfrm>
          <a:prstGeom prst="rect">
            <a:avLst/>
          </a:prstGeom>
        </p:spPr>
        <p:txBody>
          <a:bodyPr vert="horz" lIns="0" tIns="0" rIns="0" bIns="45720" rtlCol="0">
            <a:noAutofit/>
          </a:bodyPr>
          <a:lstStyle/>
          <a:p>
            <a:pPr lvl="0"/>
            <a:r>
              <a:rPr lang="en-US" dirty="0" smtClean="0"/>
              <a:t>Click to add 1st-level bullet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6473709"/>
            <a:ext cx="457200" cy="182880"/>
          </a:xfrm>
          <a:prstGeom prst="rect">
            <a:avLst/>
          </a:prstGeom>
        </p:spPr>
        <p:txBody>
          <a:bodyPr vert="horz" lIns="0" tIns="45720" rIns="0" bIns="0" rtlCol="0" anchor="b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A083866D-8519-422D-871B-B4C2D544E181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0" y="-2"/>
            <a:ext cx="228600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0" numCol="1" anchor="b" anchorCtr="0" compatLnSpc="1">
            <a:prstTxWarp prst="textNoShape">
              <a:avLst/>
            </a:prstTxWarp>
          </a:bodyPr>
          <a:lstStyle/>
          <a:p>
            <a:pPr lvl="0"/>
            <a:endParaRPr lang="en-US" sz="1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35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1" latinLnBrk="0" hangingPunct="1">
        <a:lnSpc>
          <a:spcPct val="95000"/>
        </a:lnSpc>
        <a:spcBef>
          <a:spcPct val="0"/>
        </a:spcBef>
        <a:buNone/>
        <a:defRPr sz="2800" b="1" i="0" kern="1200" cap="all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173038" indent="-173038" algn="l" defTabSz="457200" rtl="0" eaLnBrk="1" latinLnBrk="0" hangingPunct="1">
        <a:spcBef>
          <a:spcPts val="600"/>
        </a:spcBef>
        <a:spcAft>
          <a:spcPts val="0"/>
        </a:spcAft>
        <a:buFont typeface="Wingdings" pitchFamily="2" charset="2"/>
        <a:buChar char="§"/>
        <a:defRPr sz="1800" kern="1200" baseline="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1pPr>
      <a:lvl2pPr marL="520700" indent="-236538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2pPr>
      <a:lvl3pPr marL="803275" indent="-187325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•"/>
        <a:defRPr sz="18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3pPr>
      <a:lvl4pPr marL="1087438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–"/>
        <a:defRPr sz="16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4pPr>
      <a:lvl5pPr marL="1371600" indent="-171450" algn="l" defTabSz="457200" rtl="0" eaLnBrk="1" latinLnBrk="0" hangingPunct="1">
        <a:spcBef>
          <a:spcPts val="0"/>
        </a:spcBef>
        <a:spcAft>
          <a:spcPts val="0"/>
        </a:spcAft>
        <a:buFont typeface="Arial"/>
        <a:buChar char="»"/>
        <a:defRPr sz="1600" kern="1200">
          <a:solidFill>
            <a:schemeClr val="tx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0.tiff"/><Relationship Id="rId5" Type="http://schemas.openxmlformats.org/officeDocument/2006/relationships/image" Target="../media/image21.tiff"/><Relationship Id="rId6" Type="http://schemas.openxmlformats.org/officeDocument/2006/relationships/image" Target="../media/image22.tiff"/><Relationship Id="rId7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is MPI So Slow? Analyzing the Fundamental limits in implementing MPI-3.1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Ken </a:t>
            </a:r>
            <a:r>
              <a:rPr lang="en-US" b="1" dirty="0" err="1" smtClean="0"/>
              <a:t>Raffenetti</a:t>
            </a:r>
            <a:r>
              <a:rPr lang="en-US" dirty="0" smtClean="0"/>
              <a:t>, </a:t>
            </a:r>
            <a:r>
              <a:rPr lang="en-US" dirty="0" err="1" smtClean="0"/>
              <a:t>Abdelhalim</a:t>
            </a:r>
            <a:r>
              <a:rPr lang="en-US" dirty="0" smtClean="0"/>
              <a:t> </a:t>
            </a:r>
            <a:r>
              <a:rPr lang="en-US" dirty="0" err="1" smtClean="0"/>
              <a:t>Amer</a:t>
            </a:r>
            <a:r>
              <a:rPr lang="en-US" dirty="0" smtClean="0"/>
              <a:t>, Lena Oden, Charles Archer, Wesley Bland, Hajime Fujita, </a:t>
            </a:r>
            <a:r>
              <a:rPr lang="en-US" dirty="0" err="1" smtClean="0"/>
              <a:t>Yanfei</a:t>
            </a:r>
            <a:r>
              <a:rPr lang="en-US" dirty="0" smtClean="0"/>
              <a:t> </a:t>
            </a:r>
            <a:r>
              <a:rPr lang="en-US" dirty="0" err="1" smtClean="0"/>
              <a:t>Guo</a:t>
            </a:r>
            <a:r>
              <a:rPr lang="en-US" dirty="0" smtClean="0"/>
              <a:t>, </a:t>
            </a:r>
            <a:r>
              <a:rPr lang="en-US" dirty="0" err="1" smtClean="0"/>
              <a:t>Tomislav</a:t>
            </a:r>
            <a:r>
              <a:rPr lang="en-US" dirty="0" smtClean="0"/>
              <a:t> </a:t>
            </a:r>
            <a:r>
              <a:rPr lang="en-US" dirty="0" err="1" smtClean="0"/>
              <a:t>Janjusic</a:t>
            </a:r>
            <a:r>
              <a:rPr lang="en-US" dirty="0" smtClean="0"/>
              <a:t>, Dmitry </a:t>
            </a:r>
            <a:r>
              <a:rPr lang="en-US" dirty="0" err="1" smtClean="0"/>
              <a:t>Durnov</a:t>
            </a:r>
            <a:r>
              <a:rPr lang="en-US" dirty="0" smtClean="0"/>
              <a:t>, Michael </a:t>
            </a:r>
            <a:r>
              <a:rPr lang="en-US" dirty="0" err="1" smtClean="0"/>
              <a:t>Blocksome</a:t>
            </a:r>
            <a:r>
              <a:rPr lang="en-US" dirty="0" smtClean="0"/>
              <a:t>, Min Si, </a:t>
            </a:r>
            <a:r>
              <a:rPr lang="en-US" dirty="0" err="1" smtClean="0"/>
              <a:t>Sangmin</a:t>
            </a:r>
            <a:r>
              <a:rPr lang="en-US" dirty="0" smtClean="0"/>
              <a:t> </a:t>
            </a:r>
            <a:r>
              <a:rPr lang="en-US" dirty="0" err="1" smtClean="0"/>
              <a:t>Seo</a:t>
            </a:r>
            <a:r>
              <a:rPr lang="en-US" dirty="0" smtClean="0"/>
              <a:t>, </a:t>
            </a:r>
            <a:r>
              <a:rPr lang="en-US" dirty="0" err="1" smtClean="0"/>
              <a:t>Akhil</a:t>
            </a:r>
            <a:r>
              <a:rPr lang="en-US" dirty="0" smtClean="0"/>
              <a:t> Langer, </a:t>
            </a:r>
            <a:r>
              <a:rPr lang="en-US" dirty="0" err="1" smtClean="0"/>
              <a:t>Gengbin</a:t>
            </a:r>
            <a:r>
              <a:rPr lang="en-US" dirty="0" smtClean="0"/>
              <a:t> Zheng, </a:t>
            </a:r>
            <a:r>
              <a:rPr lang="en-US" dirty="0" err="1" smtClean="0"/>
              <a:t>Masamichi</a:t>
            </a:r>
            <a:r>
              <a:rPr lang="en-US" dirty="0" smtClean="0"/>
              <a:t> Takagi, Paul Coffman,</a:t>
            </a:r>
            <a:r>
              <a:rPr lang="en-US" dirty="0"/>
              <a:t> </a:t>
            </a:r>
            <a:r>
              <a:rPr lang="en-US" dirty="0" err="1" smtClean="0"/>
              <a:t>Jithin</a:t>
            </a:r>
            <a:r>
              <a:rPr lang="en-US" dirty="0" smtClean="0"/>
              <a:t> Jose, </a:t>
            </a:r>
            <a:r>
              <a:rPr lang="en-US" dirty="0" err="1" smtClean="0"/>
              <a:t>Sayantan</a:t>
            </a:r>
            <a:r>
              <a:rPr lang="en-US" dirty="0" smtClean="0"/>
              <a:t> Sur, Alexander </a:t>
            </a:r>
            <a:r>
              <a:rPr lang="en-US" dirty="0" err="1" smtClean="0"/>
              <a:t>Sannikov</a:t>
            </a:r>
            <a:r>
              <a:rPr lang="en-US" dirty="0" smtClean="0"/>
              <a:t>, Sergey </a:t>
            </a:r>
            <a:r>
              <a:rPr lang="en-US" dirty="0" err="1" smtClean="0"/>
              <a:t>Oblomov</a:t>
            </a:r>
            <a:r>
              <a:rPr lang="en-US" dirty="0" smtClean="0"/>
              <a:t>, Michael </a:t>
            </a:r>
            <a:r>
              <a:rPr lang="en-US" dirty="0" err="1" smtClean="0"/>
              <a:t>Chuvelev</a:t>
            </a:r>
            <a:r>
              <a:rPr lang="en-US" dirty="0" smtClean="0"/>
              <a:t>, Masayuki </a:t>
            </a:r>
            <a:r>
              <a:rPr lang="en-US" dirty="0" err="1" smtClean="0"/>
              <a:t>Hatanaka</a:t>
            </a:r>
            <a:r>
              <a:rPr lang="en-US" dirty="0" smtClean="0"/>
              <a:t>, Xin Zhao, Paul Fischer, </a:t>
            </a:r>
            <a:r>
              <a:rPr lang="en-US" dirty="0" err="1" smtClean="0"/>
              <a:t>Thilina</a:t>
            </a:r>
            <a:r>
              <a:rPr lang="en-US" dirty="0" smtClean="0"/>
              <a:t> </a:t>
            </a:r>
            <a:r>
              <a:rPr lang="en-US" dirty="0" err="1" smtClean="0"/>
              <a:t>Rathnayake</a:t>
            </a:r>
            <a:r>
              <a:rPr lang="en-US" dirty="0" smtClean="0"/>
              <a:t>, Matt </a:t>
            </a:r>
            <a:r>
              <a:rPr lang="en-US" dirty="0" err="1" smtClean="0"/>
              <a:t>Otten</a:t>
            </a:r>
            <a:r>
              <a:rPr lang="en-US" dirty="0" smtClean="0"/>
              <a:t>, </a:t>
            </a:r>
            <a:r>
              <a:rPr lang="en-US" dirty="0" err="1" smtClean="0"/>
              <a:t>Misun</a:t>
            </a:r>
            <a:r>
              <a:rPr lang="en-US" dirty="0" smtClean="0"/>
              <a:t> Min, </a:t>
            </a:r>
            <a:r>
              <a:rPr lang="en-US" dirty="0" err="1" smtClean="0"/>
              <a:t>Pavan</a:t>
            </a:r>
            <a:r>
              <a:rPr lang="en-US" dirty="0" smtClean="0"/>
              <a:t> </a:t>
            </a:r>
            <a:r>
              <a:rPr lang="en-US" dirty="0" err="1" smtClean="0"/>
              <a:t>Balaji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Supercomputing 2017, Denver, CO</a:t>
            </a:r>
          </a:p>
        </p:txBody>
      </p:sp>
    </p:spTree>
    <p:extLst>
      <p:ext uri="{BB962C8B-B14F-4D97-AF65-F5344CB8AC3E}">
        <p14:creationId xmlns:p14="http://schemas.microsoft.com/office/powerpoint/2010/main" val="38479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Instruction Counts of Communication Operations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487" y="1700213"/>
            <a:ext cx="7191901" cy="4422775"/>
          </a:xfrm>
        </p:spPr>
      </p:pic>
    </p:spTree>
    <p:extLst>
      <p:ext uri="{BB962C8B-B14F-4D97-AF65-F5344CB8AC3E}">
        <p14:creationId xmlns:p14="http://schemas.microsoft.com/office/powerpoint/2010/main" val="2279726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Reducing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checking ~70 instructions</a:t>
            </a:r>
          </a:p>
          <a:p>
            <a:pPr lvl="1"/>
            <a:r>
              <a:rPr lang="en-US" dirty="0" smtClean="0"/>
              <a:t>Argument validation, checking return codes</a:t>
            </a:r>
          </a:p>
          <a:p>
            <a:r>
              <a:rPr lang="en-US" dirty="0" smtClean="0"/>
              <a:t>Thread safety checks ~10 instructions</a:t>
            </a:r>
          </a:p>
          <a:p>
            <a:pPr lvl="1"/>
            <a:r>
              <a:rPr lang="en-US" dirty="0" smtClean="0"/>
              <a:t>Are multiple threads calling into the MPI library?</a:t>
            </a:r>
          </a:p>
          <a:p>
            <a:r>
              <a:rPr lang="en-US" dirty="0" smtClean="0"/>
              <a:t>Internal function call overhead ~20 instructions</a:t>
            </a:r>
          </a:p>
          <a:p>
            <a:pPr lvl="1"/>
            <a:r>
              <a:rPr lang="en-US" dirty="0" smtClean="0"/>
              <a:t>push/pop stack variables</a:t>
            </a:r>
          </a:p>
          <a:p>
            <a:r>
              <a:rPr lang="en-US" dirty="0" smtClean="0"/>
              <a:t>Runtime checks ~60 instructions</a:t>
            </a:r>
          </a:p>
          <a:p>
            <a:pPr lvl="1"/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MPI_INT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datatype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 smtClean="0">
              <a:ea typeface="Courier" charset="0"/>
              <a:cs typeface="Courier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What were we able to remove?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06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Microbenchmark</a:t>
            </a:r>
            <a:r>
              <a:rPr lang="en-US" dirty="0" smtClean="0"/>
              <a:t>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Measures the rate of issuance, disregarding completion operations like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MPI_Waitall</a:t>
            </a:r>
            <a:r>
              <a:rPr lang="en-US" dirty="0" smtClean="0"/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MPI_Win_fence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/>
              <a:t>Focus is overhead of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MPI_Isend</a:t>
            </a:r>
            <a:r>
              <a:rPr lang="en-US" dirty="0" smtClean="0"/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MPI_Put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r>
              <a:rPr lang="en-US" dirty="0" smtClean="0"/>
              <a:t>We performed three experiments using MPICH/CH4</a:t>
            </a:r>
          </a:p>
          <a:p>
            <a:pPr lvl="1"/>
            <a:r>
              <a:rPr lang="en-US" dirty="0" smtClean="0"/>
              <a:t>OFI (PSM2)</a:t>
            </a:r>
          </a:p>
          <a:p>
            <a:pPr lvl="1"/>
            <a:r>
              <a:rPr lang="en-US" dirty="0" smtClean="0"/>
              <a:t>UCX (MLNX IB)</a:t>
            </a:r>
          </a:p>
          <a:p>
            <a:pPr lvl="1"/>
            <a:r>
              <a:rPr lang="en-US" dirty="0" smtClean="0"/>
              <a:t>“infinitely fast network”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Message “Issue” Rate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454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MPICH/CH4 + OFI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37" y="2533650"/>
            <a:ext cx="7467600" cy="2755900"/>
          </a:xfrm>
        </p:spPr>
      </p:pic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Argonne JLSE It Cluster</a:t>
            </a:r>
          </a:p>
          <a:p>
            <a:r>
              <a:rPr lang="en-US" dirty="0" smtClean="0"/>
              <a:t>Intel E5-2699 v4 @ 2.2GHz, Intel </a:t>
            </a:r>
            <a:r>
              <a:rPr lang="en-US" dirty="0" err="1" smtClean="0"/>
              <a:t>Omnipath</a:t>
            </a:r>
            <a:r>
              <a:rPr lang="en-US" dirty="0" smtClean="0"/>
              <a:t> Interconnect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01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MPICH/CH4 + UCX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Argonne JLSE Gomez Cluster</a:t>
            </a:r>
          </a:p>
          <a:p>
            <a:r>
              <a:rPr lang="en-US" dirty="0" smtClean="0"/>
              <a:t>Intel E7-8867 v3 @ 2.5GHz, </a:t>
            </a:r>
            <a:r>
              <a:rPr lang="en-US" dirty="0" err="1" smtClean="0"/>
              <a:t>Mellanox</a:t>
            </a:r>
            <a:r>
              <a:rPr lang="en-US" dirty="0"/>
              <a:t> </a:t>
            </a:r>
            <a:r>
              <a:rPr lang="en-US" dirty="0" smtClean="0"/>
              <a:t>ConnectX-4 EDR</a:t>
            </a:r>
            <a:endParaRPr lang="en-US" dirty="0"/>
          </a:p>
        </p:txBody>
      </p:sp>
      <p:graphicFrame>
        <p:nvGraphicFramePr>
          <p:cNvPr id="9" name="Chart 8"/>
          <p:cNvGraphicFramePr/>
          <p:nvPr>
            <p:extLst/>
          </p:nvPr>
        </p:nvGraphicFramePr>
        <p:xfrm>
          <a:off x="795550" y="2514600"/>
          <a:ext cx="7696200" cy="2895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395750" y="5715000"/>
            <a:ext cx="449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*</a:t>
            </a:r>
            <a:r>
              <a:rPr lang="en-US" dirty="0" err="1" smtClean="0"/>
              <a:t>mpich</a:t>
            </a:r>
            <a:r>
              <a:rPr lang="en-US" dirty="0" smtClean="0"/>
              <a:t>/original uses MXM, not UCX</a:t>
            </a:r>
          </a:p>
          <a:p>
            <a:pPr algn="ctr"/>
            <a:r>
              <a:rPr lang="en-US" dirty="0" smtClean="0"/>
              <a:t>*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MPI_Put</a:t>
            </a:r>
            <a:r>
              <a:rPr lang="en-US" dirty="0" smtClean="0"/>
              <a:t> values differ in paper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92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MPICH over an Infinitely fast network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637" y="3276512"/>
            <a:ext cx="7467600" cy="2755900"/>
          </a:xfrm>
        </p:spPr>
      </p:pic>
      <p:sp>
        <p:nvSpPr>
          <p:cNvPr id="3" name="Rounded Rectangular Callout 2"/>
          <p:cNvSpPr/>
          <p:nvPr/>
        </p:nvSpPr>
        <p:spPr>
          <a:xfrm>
            <a:off x="5019765" y="1395862"/>
            <a:ext cx="3810336" cy="1300009"/>
          </a:xfrm>
          <a:prstGeom prst="wedgeRoundRectCallout">
            <a:avLst>
              <a:gd name="adj1" fmla="val -52482"/>
              <a:gd name="adj2" fmla="val 157166"/>
              <a:gd name="adj3" fmla="val 16667"/>
            </a:avLst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Arial"/>
              <a:buChar char="•"/>
            </a:pPr>
            <a:r>
              <a:rPr lang="en-US" sz="1400" dirty="0" smtClean="0"/>
              <a:t>MPI overheads would start showing up on hardware networks that can inject messages at ~35M/s or higher</a:t>
            </a:r>
          </a:p>
          <a:p>
            <a:pPr marL="285750" indent="-285750">
              <a:buFont typeface="Arial"/>
              <a:buChar char="•"/>
            </a:pPr>
            <a:r>
              <a:rPr lang="en-US" sz="1400" dirty="0" smtClean="0"/>
              <a:t>Going beyond that would require changing the MPI standard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5970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Overheads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address virtualization</a:t>
            </a:r>
          </a:p>
          <a:p>
            <a:pPr lvl="1"/>
            <a:r>
              <a:rPr lang="en-US" dirty="0" smtClean="0"/>
              <a:t>MPI (communicator, rank) tuple</a:t>
            </a:r>
          </a:p>
          <a:p>
            <a:pPr lvl="1"/>
            <a:r>
              <a:rPr lang="en-US" dirty="0" smtClean="0"/>
              <a:t>Often a simple array lookup, but includes expensive memory dereference</a:t>
            </a:r>
          </a:p>
          <a:p>
            <a:r>
              <a:rPr lang="en-US" dirty="0" smtClean="0"/>
              <a:t>Virtual memory addressing</a:t>
            </a:r>
          </a:p>
          <a:p>
            <a:pPr lvl="1"/>
            <a:r>
              <a:rPr lang="en-US" dirty="0" smtClean="0"/>
              <a:t>One-sided operations use relative offset to base address</a:t>
            </a:r>
          </a:p>
          <a:p>
            <a:pPr lvl="1"/>
            <a:r>
              <a:rPr lang="en-US" dirty="0" smtClean="0"/>
              <a:t>Network hardware uses virtual and physical addresses</a:t>
            </a:r>
          </a:p>
          <a:p>
            <a:r>
              <a:rPr lang="en-US" dirty="0" smtClean="0"/>
              <a:t>Communication isolation</a:t>
            </a:r>
          </a:p>
          <a:p>
            <a:pPr lvl="1"/>
            <a:r>
              <a:rPr lang="en-US" dirty="0" smtClean="0"/>
              <a:t>MPI communicators (and windows, files) useful to avoid interference</a:t>
            </a:r>
          </a:p>
          <a:p>
            <a:pPr lvl="1"/>
            <a:r>
              <a:rPr lang="en-US" dirty="0" smtClean="0"/>
              <a:t>Created dynamically, ensuring properties must be looked up during communication operations at runtime</a:t>
            </a:r>
          </a:p>
          <a:p>
            <a:r>
              <a:rPr lang="en-US" dirty="0" smtClean="0"/>
              <a:t>MPI_PROC_NULL</a:t>
            </a:r>
          </a:p>
          <a:p>
            <a:r>
              <a:rPr lang="en-US" dirty="0" smtClean="0"/>
              <a:t>Per-operation completion semantics</a:t>
            </a:r>
          </a:p>
          <a:p>
            <a:pPr lvl="1"/>
            <a:r>
              <a:rPr lang="en-US" dirty="0" smtClean="0"/>
              <a:t>Each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MPI_Isend</a:t>
            </a:r>
            <a:r>
              <a:rPr lang="en-US" dirty="0" smtClean="0"/>
              <a:t> returns a request object</a:t>
            </a:r>
          </a:p>
          <a:p>
            <a:r>
              <a:rPr lang="en-US" dirty="0" smtClean="0"/>
              <a:t>Match bits for MPI point-to-point operations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Is the MPI standard getting in our way?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296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Shortcomings IN the MPI standard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64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73038" lvl="1" indent="-173038">
              <a:spcBef>
                <a:spcPts val="600"/>
              </a:spcBef>
              <a:buFont typeface="Wingdings" pitchFamily="2" charset="2"/>
              <a:buChar char="§"/>
            </a:pPr>
            <a:r>
              <a:rPr lang="en-US" dirty="0"/>
              <a:t>MPI (communicator, rank) </a:t>
            </a:r>
            <a:r>
              <a:rPr lang="en-US" dirty="0" smtClean="0"/>
              <a:t>tuple -&gt; network address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Proposal</a:t>
            </a:r>
          </a:p>
          <a:p>
            <a:pPr lvl="1"/>
            <a:r>
              <a:rPr lang="en-US" dirty="0"/>
              <a:t>Applications would first translate the rank of a peer in a communicator to rank in MPI_COMM_WORLD using </a:t>
            </a:r>
            <a:r>
              <a:rPr lang="en-US" dirty="0" smtClean="0"/>
              <a:t>MPI_GROUP_TRANSLATE_RANKS</a:t>
            </a:r>
          </a:p>
          <a:p>
            <a:pPr lvl="1"/>
            <a:r>
              <a:rPr lang="en-US" dirty="0" smtClean="0"/>
              <a:t>MPI_ISEND_GLOBAL takes global rank, all other parameters remain the same (including communicator argument)</a:t>
            </a:r>
          </a:p>
          <a:p>
            <a:endParaRPr lang="en-US" dirty="0"/>
          </a:p>
          <a:p>
            <a:r>
              <a:rPr lang="en-US" dirty="0" smtClean="0"/>
              <a:t>Could save ~10 instructions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Network Address Virtualization with MPI Communicators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98730" y="4529067"/>
            <a:ext cx="35950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/>
              <a:t>MPI_ISEND(</a:t>
            </a:r>
            <a:r>
              <a:rPr lang="mr-IN" sz="1400" b="1" dirty="0"/>
              <a:t>…</a:t>
            </a:r>
            <a:r>
              <a:rPr lang="en-US" sz="1400" b="1" dirty="0"/>
              <a:t>, </a:t>
            </a:r>
            <a:r>
              <a:rPr lang="en-US" sz="1400" b="1" dirty="0" err="1" smtClean="0"/>
              <a:t>dest</a:t>
            </a:r>
            <a:r>
              <a:rPr lang="en-US" sz="1400" b="1" dirty="0" smtClean="0"/>
              <a:t>, </a:t>
            </a:r>
            <a:r>
              <a:rPr lang="mr-IN" sz="1400" b="1" dirty="0" smtClean="0"/>
              <a:t>…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comm</a:t>
            </a:r>
            <a:r>
              <a:rPr lang="en-US" sz="1400" b="1" dirty="0" smtClean="0"/>
              <a:t>)</a:t>
            </a:r>
            <a:endParaRPr lang="en-US" sz="1400" b="1" dirty="0"/>
          </a:p>
        </p:txBody>
      </p:sp>
      <p:sp>
        <p:nvSpPr>
          <p:cNvPr id="6" name="Alternate Process 5"/>
          <p:cNvSpPr/>
          <p:nvPr/>
        </p:nvSpPr>
        <p:spPr>
          <a:xfrm>
            <a:off x="5011025" y="5787153"/>
            <a:ext cx="2590801" cy="329050"/>
          </a:xfrm>
          <a:prstGeom prst="flowChartAlternateProcess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Message issuing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4572000" y="5098592"/>
            <a:ext cx="3448529" cy="488732"/>
          </a:xfrm>
          <a:prstGeom prst="flowChartAlternateProcess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Translate [</a:t>
            </a:r>
            <a:r>
              <a:rPr lang="en-US" sz="1400" b="1" dirty="0" err="1" smtClean="0">
                <a:solidFill>
                  <a:schemeClr val="tx1"/>
                </a:solidFill>
              </a:rPr>
              <a:t>dest</a:t>
            </a:r>
            <a:r>
              <a:rPr lang="en-US" sz="1400" b="1" dirty="0" smtClean="0">
                <a:solidFill>
                  <a:schemeClr val="tx1"/>
                </a:solidFill>
              </a:rPr>
              <a:t>, </a:t>
            </a:r>
            <a:r>
              <a:rPr lang="en-US" sz="1400" b="1" dirty="0" err="1" smtClean="0">
                <a:solidFill>
                  <a:schemeClr val="tx1"/>
                </a:solidFill>
              </a:rPr>
              <a:t>comm</a:t>
            </a:r>
            <a:r>
              <a:rPr lang="en-US" sz="1400" b="1" dirty="0" smtClean="0">
                <a:solidFill>
                  <a:schemeClr val="tx1"/>
                </a:solidFill>
              </a:rPr>
              <a:t>] </a:t>
            </a:r>
            <a:r>
              <a:rPr lang="en-US" sz="1400" dirty="0" smtClean="0">
                <a:solidFill>
                  <a:schemeClr val="tx1"/>
                </a:solidFill>
              </a:rPr>
              <a:t>to</a:t>
            </a:r>
            <a:r>
              <a:rPr lang="en-US" sz="1400" b="1" dirty="0" smtClean="0">
                <a:solidFill>
                  <a:schemeClr val="tx1"/>
                </a:solidFill>
              </a:rPr>
              <a:t> </a:t>
            </a:r>
            <a:r>
              <a:rPr lang="en-US" sz="1400" b="1" dirty="0" err="1" smtClean="0">
                <a:solidFill>
                  <a:schemeClr val="tx1"/>
                </a:solidFill>
              </a:rPr>
              <a:t>global_rank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296265" y="4836844"/>
            <a:ext cx="5" cy="2617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296265" y="5587324"/>
            <a:ext cx="10161" cy="1998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193536" y="4988038"/>
            <a:ext cx="4225777" cy="731520"/>
          </a:xfrm>
          <a:prstGeom prst="roundRect">
            <a:avLst>
              <a:gd name="adj" fmla="val 7585"/>
            </a:avLst>
          </a:prstGeom>
          <a:noFill/>
          <a:ln w="38100">
            <a:solidFill>
              <a:schemeClr val="accent1">
                <a:lumMod val="7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0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One-sided operations use relative offset to base address</a:t>
            </a:r>
          </a:p>
          <a:p>
            <a:r>
              <a:rPr lang="en-US" dirty="0" smtClean="0"/>
              <a:t>Network hardware users virtual and physical addresses</a:t>
            </a:r>
          </a:p>
          <a:p>
            <a:endParaRPr lang="en-US" dirty="0"/>
          </a:p>
          <a:p>
            <a:r>
              <a:rPr lang="en-US" b="1" dirty="0" smtClean="0"/>
              <a:t>Proposal: </a:t>
            </a:r>
            <a:r>
              <a:rPr lang="en-US" dirty="0" smtClean="0"/>
              <a:t>MPI_PUT_VIRTUAL_ADDR</a:t>
            </a:r>
          </a:p>
          <a:p>
            <a:pPr lvl="1"/>
            <a:r>
              <a:rPr lang="en-US" dirty="0" smtClean="0"/>
              <a:t>Guarantees the implementation does not have to look up window base address</a:t>
            </a:r>
          </a:p>
          <a:p>
            <a:pPr lvl="1"/>
            <a:r>
              <a:rPr lang="en-US" dirty="0" smtClean="0"/>
              <a:t>No need to calculate offset from the base address</a:t>
            </a:r>
          </a:p>
          <a:p>
            <a:pPr lvl="1"/>
            <a:r>
              <a:rPr lang="en-US" dirty="0" smtClean="0"/>
              <a:t>No need to check window type (dynamic vs. static)</a:t>
            </a:r>
          </a:p>
          <a:p>
            <a:pPr marL="284162" lvl="1" indent="0">
              <a:buNone/>
            </a:pPr>
            <a:endParaRPr lang="en-US" dirty="0"/>
          </a:p>
          <a:p>
            <a:r>
              <a:rPr lang="en-US" dirty="0" smtClean="0"/>
              <a:t>Could save 3-4 instructions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Virtual Memory Addressing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810000" y="4532777"/>
            <a:ext cx="422577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/>
              <a:t>MPI_PUT (</a:t>
            </a:r>
            <a:r>
              <a:rPr lang="mr-IN" sz="1400" b="1" dirty="0" smtClean="0"/>
              <a:t>…</a:t>
            </a:r>
            <a:r>
              <a:rPr lang="en-US" sz="1400" b="1" dirty="0"/>
              <a:t>, </a:t>
            </a:r>
            <a:r>
              <a:rPr lang="en-US" sz="1400" b="1" dirty="0" err="1" smtClean="0"/>
              <a:t>target_rank</a:t>
            </a:r>
            <a:r>
              <a:rPr lang="en-US" sz="1400" b="1" dirty="0" smtClean="0"/>
              <a:t>,</a:t>
            </a:r>
            <a:r>
              <a:rPr lang="en-US" sz="1400" dirty="0" smtClean="0"/>
              <a:t> </a:t>
            </a:r>
            <a:r>
              <a:rPr lang="en-US" sz="1400" b="1" dirty="0" err="1" smtClean="0"/>
              <a:t>target_disp</a:t>
            </a:r>
            <a:r>
              <a:rPr lang="en-US" sz="1400" b="1" dirty="0" smtClean="0"/>
              <a:t>, </a:t>
            </a:r>
            <a:r>
              <a:rPr lang="mr-IN" sz="1400" b="1" dirty="0" smtClean="0"/>
              <a:t>…</a:t>
            </a:r>
            <a:r>
              <a:rPr lang="en-US" sz="1400" b="1" dirty="0" smtClean="0"/>
              <a:t>, win)</a:t>
            </a:r>
            <a:endParaRPr lang="en-US" sz="1400" b="1" dirty="0"/>
          </a:p>
        </p:txBody>
      </p:sp>
      <p:sp>
        <p:nvSpPr>
          <p:cNvPr id="12" name="Alternate Process 11"/>
          <p:cNvSpPr/>
          <p:nvPr/>
        </p:nvSpPr>
        <p:spPr>
          <a:xfrm>
            <a:off x="4627489" y="5760383"/>
            <a:ext cx="2590801" cy="329050"/>
          </a:xfrm>
          <a:prstGeom prst="flowChartAlternateProcess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Message issuing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Alternate Process 12"/>
          <p:cNvSpPr/>
          <p:nvPr/>
        </p:nvSpPr>
        <p:spPr>
          <a:xfrm>
            <a:off x="3432326" y="5071822"/>
            <a:ext cx="4953000" cy="488732"/>
          </a:xfrm>
          <a:prstGeom prst="flowChartAlternateProcess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Calculate network </a:t>
            </a:r>
            <a:r>
              <a:rPr lang="en-US" sz="1400" dirty="0">
                <a:solidFill>
                  <a:schemeClr val="tx1"/>
                </a:solidFill>
              </a:rPr>
              <a:t>compatible </a:t>
            </a:r>
            <a:endParaRPr lang="en-US" sz="1400" dirty="0" smtClean="0">
              <a:solidFill>
                <a:schemeClr val="tx1"/>
              </a:solidFill>
            </a:endParaRPr>
          </a:p>
          <a:p>
            <a:pPr algn="ctr"/>
            <a:r>
              <a:rPr lang="en-US" sz="1400" b="1" dirty="0" err="1" smtClean="0">
                <a:solidFill>
                  <a:schemeClr val="tx1"/>
                </a:solidFill>
              </a:rPr>
              <a:t>target_virtual_addr</a:t>
            </a:r>
            <a:r>
              <a:rPr lang="en-US" sz="1400" dirty="0" smtClean="0">
                <a:solidFill>
                  <a:schemeClr val="tx1"/>
                </a:solidFill>
              </a:rPr>
              <a:t> from </a:t>
            </a:r>
            <a:r>
              <a:rPr lang="en-US" sz="1400" b="1" dirty="0" err="1" smtClean="0"/>
              <a:t>target_disp</a:t>
            </a:r>
            <a:r>
              <a:rPr lang="en-US" sz="1400" b="1" dirty="0" smtClean="0"/>
              <a:t>, </a:t>
            </a:r>
            <a:r>
              <a:rPr lang="en-US" sz="1400" b="1" dirty="0" err="1" smtClean="0"/>
              <a:t>win.base_addr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5912729" y="4810074"/>
            <a:ext cx="5" cy="2617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912729" y="5560554"/>
            <a:ext cx="10161" cy="1998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3203726" y="4961268"/>
            <a:ext cx="5334000" cy="731520"/>
          </a:xfrm>
          <a:prstGeom prst="roundRect">
            <a:avLst>
              <a:gd name="adj" fmla="val 7585"/>
            </a:avLst>
          </a:prstGeom>
          <a:noFill/>
          <a:ln w="38100">
            <a:solidFill>
              <a:schemeClr val="accent1">
                <a:lumMod val="7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549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</a:p>
          <a:p>
            <a:endParaRPr lang="en-US" dirty="0" smtClean="0"/>
          </a:p>
          <a:p>
            <a:r>
              <a:rPr lang="en-US" dirty="0" smtClean="0"/>
              <a:t>Analyzing the overheads of MPI-3.1 using a highly-optimized implementation</a:t>
            </a:r>
          </a:p>
          <a:p>
            <a:endParaRPr lang="en-US" dirty="0"/>
          </a:p>
          <a:p>
            <a:r>
              <a:rPr lang="en-US" dirty="0" smtClean="0"/>
              <a:t>Identifying Shortcomings in the MPI Standard</a:t>
            </a:r>
          </a:p>
          <a:p>
            <a:endParaRPr lang="en-US" dirty="0"/>
          </a:p>
          <a:p>
            <a:r>
              <a:rPr lang="en-US" dirty="0" smtClean="0"/>
              <a:t>Application Performance Evaluation</a:t>
            </a:r>
          </a:p>
          <a:p>
            <a:endParaRPr lang="en-US" dirty="0"/>
          </a:p>
          <a:p>
            <a:r>
              <a:rPr lang="en-US" dirty="0" smtClean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71096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objects are dynamically created at runtime, and managed by the MPI library.</a:t>
            </a:r>
          </a:p>
          <a:p>
            <a:endParaRPr lang="en-US" dirty="0"/>
          </a:p>
          <a:p>
            <a:pPr marL="173038" lvl="1" indent="-173038">
              <a:spcBef>
                <a:spcPts val="600"/>
              </a:spcBef>
              <a:buFont typeface="Wingdings" pitchFamily="2" charset="2"/>
              <a:buChar char="§"/>
            </a:pPr>
            <a:r>
              <a:rPr lang="en-US" b="1" dirty="0" smtClean="0"/>
              <a:t>Proposal: </a:t>
            </a:r>
            <a:r>
              <a:rPr lang="en-US" dirty="0"/>
              <a:t>MPI_COMM_DUP_PREDEFINED</a:t>
            </a:r>
          </a:p>
          <a:p>
            <a:pPr lvl="1"/>
            <a:r>
              <a:rPr lang="en-US" dirty="0" smtClean="0"/>
              <a:t>Applications take responsibility for communicator creation management</a:t>
            </a:r>
          </a:p>
          <a:p>
            <a:pPr lvl="1"/>
            <a:r>
              <a:rPr lang="en-US" dirty="0" smtClean="0"/>
              <a:t>Use predefined handles MPI_COMM_1, MPI_COMM_2, </a:t>
            </a:r>
            <a:r>
              <a:rPr lang="mr-IN" dirty="0" smtClean="0"/>
              <a:t>…</a:t>
            </a:r>
            <a:endParaRPr lang="en-US" dirty="0"/>
          </a:p>
          <a:p>
            <a:pPr lvl="1"/>
            <a:r>
              <a:rPr lang="en-US" dirty="0" smtClean="0"/>
              <a:t>Communicator creation routines take these handles as input arguments</a:t>
            </a:r>
            <a:endParaRPr lang="en-US" dirty="0"/>
          </a:p>
          <a:p>
            <a:r>
              <a:rPr lang="en-US" dirty="0" smtClean="0"/>
              <a:t>MPI then knows at compile-time how many communicators are needed, and can pre-allocate space as global variables</a:t>
            </a:r>
          </a:p>
          <a:p>
            <a:pPr lvl="1"/>
            <a:r>
              <a:rPr lang="en-US" dirty="0" smtClean="0"/>
              <a:t>Accesses to the pre-defined communicator array can also be done at compile-time, eliminating a dereference</a:t>
            </a:r>
          </a:p>
          <a:p>
            <a:pPr lvl="1"/>
            <a:endParaRPr lang="en-US" dirty="0"/>
          </a:p>
          <a:p>
            <a:r>
              <a:rPr lang="en-US" dirty="0" smtClean="0"/>
              <a:t>Could save ~8 instructions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Communication Isolation with Communicators, Windows, Files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4724400"/>
            <a:ext cx="1039416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10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MPI routines must check for MPI_PROC_NULL as input, even if applications never supply it</a:t>
            </a:r>
          </a:p>
          <a:p>
            <a:endParaRPr lang="en-US" dirty="0"/>
          </a:p>
          <a:p>
            <a:r>
              <a:rPr lang="en-US" b="1" dirty="0" smtClean="0"/>
              <a:t>Proposal: </a:t>
            </a:r>
            <a:r>
              <a:rPr lang="en-US" dirty="0" smtClean="0"/>
              <a:t>MPI_ISEND_NPN</a:t>
            </a:r>
          </a:p>
          <a:p>
            <a:pPr lvl="1"/>
            <a:r>
              <a:rPr lang="en-US" dirty="0" smtClean="0"/>
              <a:t>No branch to check for special value</a:t>
            </a:r>
          </a:p>
          <a:p>
            <a:endParaRPr lang="en-US" dirty="0"/>
          </a:p>
          <a:p>
            <a:r>
              <a:rPr lang="en-US" dirty="0" smtClean="0"/>
              <a:t>Saved 2-3 instructions in our 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Handling MPI_PROC_NULL</a:t>
            </a:r>
            <a:endParaRPr lang="en-US" dirty="0"/>
          </a:p>
        </p:txBody>
      </p:sp>
      <p:sp>
        <p:nvSpPr>
          <p:cNvPr id="5" name="Decision 4"/>
          <p:cNvSpPr/>
          <p:nvPr/>
        </p:nvSpPr>
        <p:spPr>
          <a:xfrm>
            <a:off x="4191000" y="4953000"/>
            <a:ext cx="2514600" cy="762000"/>
          </a:xfrm>
          <a:prstGeom prst="flowChartDecision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(</a:t>
            </a:r>
            <a:r>
              <a:rPr lang="en-US" sz="1400" b="1" dirty="0" err="1">
                <a:solidFill>
                  <a:schemeClr val="tx1"/>
                </a:solidFill>
              </a:rPr>
              <a:t>dest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dirty="0" smtClean="0">
                <a:solidFill>
                  <a:schemeClr val="tx1"/>
                </a:solidFill>
              </a:rPr>
              <a:t>== PROC_NULL ?)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Alternate Process 5"/>
          <p:cNvSpPr/>
          <p:nvPr/>
        </p:nvSpPr>
        <p:spPr>
          <a:xfrm>
            <a:off x="4349902" y="6135493"/>
            <a:ext cx="2209801" cy="406842"/>
          </a:xfrm>
          <a:prstGeom prst="flowChartAlternateProcess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M</a:t>
            </a:r>
            <a:r>
              <a:rPr lang="en-US" sz="1400" dirty="0" smtClean="0">
                <a:solidFill>
                  <a:schemeClr val="tx1"/>
                </a:solidFill>
              </a:rPr>
              <a:t>essage issuing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Connector 6"/>
          <p:cNvSpPr/>
          <p:nvPr/>
        </p:nvSpPr>
        <p:spPr>
          <a:xfrm>
            <a:off x="7462952" y="5181600"/>
            <a:ext cx="304800" cy="304800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8" idx="2"/>
            <a:endCxn id="9" idx="0"/>
          </p:cNvCxnSpPr>
          <p:nvPr/>
        </p:nvCxnSpPr>
        <p:spPr>
          <a:xfrm>
            <a:off x="5448300" y="5715000"/>
            <a:ext cx="6503" cy="42049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endCxn id="8" idx="0"/>
          </p:cNvCxnSpPr>
          <p:nvPr/>
        </p:nvCxnSpPr>
        <p:spPr>
          <a:xfrm>
            <a:off x="5443652" y="4683511"/>
            <a:ext cx="4648" cy="26948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3"/>
            <a:endCxn id="11" idx="2"/>
          </p:cNvCxnSpPr>
          <p:nvPr/>
        </p:nvCxnSpPr>
        <p:spPr>
          <a:xfrm>
            <a:off x="6705600" y="5334000"/>
            <a:ext cx="757352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lternate Process 10"/>
          <p:cNvSpPr/>
          <p:nvPr/>
        </p:nvSpPr>
        <p:spPr>
          <a:xfrm>
            <a:off x="4338752" y="4276669"/>
            <a:ext cx="2209800" cy="406842"/>
          </a:xfrm>
          <a:prstGeom prst="flowChartAlternateProcess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 smtClean="0">
                <a:solidFill>
                  <a:schemeClr val="tx1"/>
                </a:solidFill>
              </a:rPr>
              <a:t>MPI_ISEND(</a:t>
            </a:r>
            <a:r>
              <a:rPr lang="mr-IN" sz="1400" b="1" dirty="0" smtClean="0">
                <a:solidFill>
                  <a:schemeClr val="tx1"/>
                </a:solidFill>
              </a:rPr>
              <a:t>…</a:t>
            </a:r>
            <a:r>
              <a:rPr lang="en-US" sz="1400" b="1" dirty="0" smtClean="0">
                <a:solidFill>
                  <a:schemeClr val="tx1"/>
                </a:solidFill>
              </a:rPr>
              <a:t>, </a:t>
            </a:r>
            <a:r>
              <a:rPr lang="en-US" sz="1400" b="1" dirty="0" err="1" smtClean="0">
                <a:solidFill>
                  <a:schemeClr val="tx1"/>
                </a:solidFill>
              </a:rPr>
              <a:t>dest</a:t>
            </a:r>
            <a:r>
              <a:rPr lang="en-US" sz="1400" b="1" dirty="0" smtClean="0">
                <a:solidFill>
                  <a:schemeClr val="tx1"/>
                </a:solidFill>
              </a:rPr>
              <a:t>, </a:t>
            </a:r>
            <a:r>
              <a:rPr lang="mr-IN" sz="1400" b="1" dirty="0" smtClean="0">
                <a:solidFill>
                  <a:schemeClr val="tx1"/>
                </a:solidFill>
              </a:rPr>
              <a:t>…</a:t>
            </a:r>
            <a:r>
              <a:rPr lang="en-US" sz="1400" b="1" dirty="0" smtClean="0">
                <a:solidFill>
                  <a:schemeClr val="tx1"/>
                </a:solidFill>
              </a:rPr>
              <a:t>)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41228" y="5469523"/>
            <a:ext cx="7216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return</a:t>
            </a:r>
            <a:endParaRPr 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5502661" y="5645935"/>
            <a:ext cx="415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NO</a:t>
            </a:r>
            <a:endParaRPr lang="en-US" sz="1200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6705600" y="5032170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YES</a:t>
            </a:r>
            <a:endParaRPr lang="en-US" sz="1200" i="1" dirty="0"/>
          </a:p>
        </p:txBody>
      </p:sp>
      <p:sp>
        <p:nvSpPr>
          <p:cNvPr id="15" name="Rounded Rectangle 14"/>
          <p:cNvSpPr/>
          <p:nvPr/>
        </p:nvSpPr>
        <p:spPr>
          <a:xfrm>
            <a:off x="4013507" y="4843046"/>
            <a:ext cx="4191000" cy="1079888"/>
          </a:xfrm>
          <a:prstGeom prst="round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32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</a:t>
            </a:r>
            <a:r>
              <a:rPr lang="en-US" dirty="0" err="1" smtClean="0"/>
              <a:t>nonblocking</a:t>
            </a:r>
            <a:r>
              <a:rPr lang="en-US" dirty="0" smtClean="0"/>
              <a:t> point-to-point operation returns a request to the user</a:t>
            </a:r>
          </a:p>
          <a:p>
            <a:endParaRPr lang="en-US" dirty="0"/>
          </a:p>
          <a:p>
            <a:r>
              <a:rPr lang="en-US" b="1" dirty="0" smtClean="0"/>
              <a:t>Proposal: </a:t>
            </a:r>
            <a:r>
              <a:rPr lang="en-US" dirty="0" smtClean="0"/>
              <a:t>A similar model to one-sided communication, in which operations return no user request</a:t>
            </a:r>
          </a:p>
          <a:p>
            <a:pPr lvl="1"/>
            <a:r>
              <a:rPr lang="en-US" dirty="0" smtClean="0"/>
              <a:t>MPI_ISEND_NOREQ</a:t>
            </a:r>
          </a:p>
          <a:p>
            <a:pPr lvl="1"/>
            <a:r>
              <a:rPr lang="en-US" dirty="0" smtClean="0"/>
              <a:t>MPI_COMM_WAITALL completes all request-less operations on that communicator</a:t>
            </a:r>
          </a:p>
          <a:p>
            <a:pPr lvl="1"/>
            <a:endParaRPr lang="en-US" dirty="0"/>
          </a:p>
          <a:p>
            <a:r>
              <a:rPr lang="en-US" dirty="0" smtClean="0"/>
              <a:t>MPI implementations could save allocating/initializing requests, instead using a count-based mechanism for completion.</a:t>
            </a:r>
          </a:p>
          <a:p>
            <a:endParaRPr lang="en-US" dirty="0"/>
          </a:p>
          <a:p>
            <a:r>
              <a:rPr lang="en-US" dirty="0" smtClean="0"/>
              <a:t>Could save ~10 instructions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Per-Operation Completion Semantics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4953000"/>
            <a:ext cx="3854024" cy="140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85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 #6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MPI typically converts </a:t>
            </a:r>
            <a:r>
              <a:rPr lang="en-US" dirty="0" err="1" smtClean="0"/>
              <a:t>src</a:t>
            </a:r>
            <a:r>
              <a:rPr lang="en-US" dirty="0" smtClean="0"/>
              <a:t>, tag, </a:t>
            </a:r>
            <a:r>
              <a:rPr lang="en-US" dirty="0" err="1" smtClean="0"/>
              <a:t>context_id</a:t>
            </a:r>
            <a:r>
              <a:rPr lang="en-US" dirty="0" smtClean="0"/>
              <a:t> (</a:t>
            </a:r>
            <a:r>
              <a:rPr lang="en-US" dirty="0" err="1" smtClean="0"/>
              <a:t>comm</a:t>
            </a:r>
            <a:r>
              <a:rPr lang="en-US" dirty="0" smtClean="0"/>
              <a:t>) to a set of match bits</a:t>
            </a:r>
          </a:p>
          <a:p>
            <a:endParaRPr lang="en-US" dirty="0" smtClean="0"/>
          </a:p>
          <a:p>
            <a:r>
              <a:rPr lang="en-US" b="1" dirty="0" smtClean="0"/>
              <a:t>Proposal: </a:t>
            </a:r>
            <a:r>
              <a:rPr lang="en-US" dirty="0" smtClean="0"/>
              <a:t>MPI_ISEND_NOMATCH </a:t>
            </a:r>
          </a:p>
          <a:p>
            <a:pPr lvl="1"/>
            <a:r>
              <a:rPr lang="en-US" dirty="0" smtClean="0"/>
              <a:t>Remove </a:t>
            </a:r>
            <a:r>
              <a:rPr lang="en-US" dirty="0" err="1" smtClean="0"/>
              <a:t>src</a:t>
            </a:r>
            <a:r>
              <a:rPr lang="en-US" dirty="0" smtClean="0"/>
              <a:t> and tag from the match bits, leaving only communicator</a:t>
            </a:r>
          </a:p>
          <a:p>
            <a:pPr lvl="1"/>
            <a:r>
              <a:rPr lang="en-US" dirty="0" smtClean="0"/>
              <a:t>Semantically, this is equivalent to always using MPI_ANY_TAG, MPI_ANY_SOURCE, but with the benefit that MPI knows this will always be the case (I.e. no need to check </a:t>
            </a:r>
            <a:r>
              <a:rPr lang="en-US" dirty="0" err="1" smtClean="0"/>
              <a:t>comm</a:t>
            </a:r>
            <a:r>
              <a:rPr lang="en-US" dirty="0" smtClean="0"/>
              <a:t> info hint, or similar)</a:t>
            </a:r>
          </a:p>
          <a:p>
            <a:pPr lvl="1"/>
            <a:endParaRPr lang="en-US" dirty="0"/>
          </a:p>
          <a:p>
            <a:r>
              <a:rPr lang="en-US" dirty="0" smtClean="0"/>
              <a:t>Could save 5 instructions</a:t>
            </a:r>
            <a:endParaRPr lang="en-US" dirty="0"/>
          </a:p>
          <a:p>
            <a:r>
              <a:rPr lang="en-US" dirty="0" smtClean="0"/>
              <a:t>When combined with proposal #3, match bits could be constructed with a single load instruction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MPI Matching Bits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5029200"/>
            <a:ext cx="3639671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together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Implemented MPI_ISEND_ALL_OPTS to combine all proposals</a:t>
            </a:r>
          </a:p>
          <a:p>
            <a:pPr lvl="1"/>
            <a:r>
              <a:rPr lang="en-US" dirty="0" smtClean="0"/>
              <a:t>22 instructions remain added over the network layer</a:t>
            </a:r>
          </a:p>
          <a:p>
            <a:pPr lvl="1"/>
            <a:r>
              <a:rPr lang="en-US" dirty="0" smtClean="0"/>
              <a:t>66% further improvement over optimized MPICH/CH4 implementation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Combining all our proposals</a:t>
            </a:r>
            <a:endParaRPr lang="en-US" dirty="0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977915623"/>
              </p:ext>
            </p:extLst>
          </p:nvPr>
        </p:nvGraphicFramePr>
        <p:xfrm>
          <a:off x="794001" y="2891189"/>
          <a:ext cx="7699298" cy="32315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391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Minimal MPICH over an Infinitely fast network</a:t>
            </a:r>
            <a:endParaRPr lang="en-US" dirty="0"/>
          </a:p>
        </p:txBody>
      </p:sp>
      <p:pic>
        <p:nvPicPr>
          <p:cNvPr id="5" name="Content Placeholder 3" descr="experiment-branches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55" b="-1394"/>
          <a:stretch/>
        </p:blipFill>
        <p:spPr>
          <a:xfrm>
            <a:off x="909637" y="2490259"/>
            <a:ext cx="7467600" cy="2842683"/>
          </a:xfrm>
        </p:spPr>
      </p:pic>
    </p:spTree>
    <p:extLst>
      <p:ext uri="{BB962C8B-B14F-4D97-AF65-F5344CB8AC3E}">
        <p14:creationId xmlns:p14="http://schemas.microsoft.com/office/powerpoint/2010/main" val="139575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Application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696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High-order spectral element code</a:t>
            </a:r>
          </a:p>
          <a:p>
            <a:r>
              <a:rPr lang="en-US" dirty="0" smtClean="0"/>
              <a:t>Gordon Bell winner</a:t>
            </a:r>
          </a:p>
          <a:p>
            <a:r>
              <a:rPr lang="en-US" dirty="0"/>
              <a:t>Part of ECP Center for Efficient </a:t>
            </a:r>
            <a:r>
              <a:rPr lang="en-US" dirty="0" err="1"/>
              <a:t>Exascale</a:t>
            </a:r>
            <a:r>
              <a:rPr lang="en-US" dirty="0"/>
              <a:t> </a:t>
            </a:r>
            <a:r>
              <a:rPr lang="en-US" dirty="0" err="1"/>
              <a:t>Discretizations</a:t>
            </a:r>
            <a:r>
              <a:rPr lang="en-US" dirty="0"/>
              <a:t> </a:t>
            </a:r>
            <a:r>
              <a:rPr lang="en-US" dirty="0" smtClean="0"/>
              <a:t>project</a:t>
            </a:r>
          </a:p>
          <a:p>
            <a:r>
              <a:rPr lang="en-US" dirty="0" smtClean="0"/>
              <a:t>All-MPI implementation that strong-scales to over a million ranks</a:t>
            </a:r>
          </a:p>
          <a:p>
            <a:r>
              <a:rPr lang="en-US" dirty="0" smtClean="0"/>
              <a:t>Experiments use a model problem to solve a linear system using conjugate gradient iteration</a:t>
            </a:r>
          </a:p>
          <a:p>
            <a:pPr lvl="1"/>
            <a:r>
              <a:rPr lang="en-US" dirty="0" smtClean="0"/>
              <a:t>Central (long-running) </a:t>
            </a:r>
            <a:r>
              <a:rPr lang="en-US" dirty="0" err="1" smtClean="0"/>
              <a:t>substep</a:t>
            </a:r>
            <a:r>
              <a:rPr lang="en-US" dirty="0" smtClean="0"/>
              <a:t> in the solution of many simulations</a:t>
            </a:r>
          </a:p>
          <a:p>
            <a:pPr lvl="1"/>
            <a:r>
              <a:rPr lang="en-US" dirty="0" smtClean="0"/>
              <a:t>Communication is between nearest-neighbors (halo exchange) using MPI point-to-point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Nek5000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849" y="4953000"/>
            <a:ext cx="7313602" cy="91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8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57400"/>
            <a:ext cx="4836867" cy="3731666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Nek5000 performance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ALCF BG/Q Cetus</a:t>
            </a:r>
          </a:p>
          <a:p>
            <a:r>
              <a:rPr lang="en-US" dirty="0" smtClean="0"/>
              <a:t>512 nodes, 32 </a:t>
            </a:r>
            <a:r>
              <a:rPr lang="en-US" dirty="0" err="1" smtClean="0"/>
              <a:t>ppn</a:t>
            </a:r>
            <a:r>
              <a:rPr lang="en-US" dirty="0" smtClean="0"/>
              <a:t> all-MPI mode</a:t>
            </a:r>
            <a:endParaRPr lang="en-US" dirty="0"/>
          </a:p>
        </p:txBody>
      </p:sp>
      <p:pic>
        <p:nvPicPr>
          <p:cNvPr id="11" name="Picture Placeholder 10"/>
          <p:cNvPicPr>
            <a:picLocks noGrp="1" noChangeAspect="1"/>
          </p:cNvPicPr>
          <p:nvPr>
            <p:ph type="pic"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650" y="2057400"/>
            <a:ext cx="4500350" cy="3731666"/>
          </a:xfrm>
        </p:spPr>
      </p:pic>
    </p:spTree>
    <p:extLst>
      <p:ext uri="{BB962C8B-B14F-4D97-AF65-F5344CB8AC3E}">
        <p14:creationId xmlns:p14="http://schemas.microsoft.com/office/powerpoint/2010/main" val="123474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Evaluation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Molecular dynamics code from Sandia National Labs</a:t>
            </a:r>
          </a:p>
          <a:p>
            <a:r>
              <a:rPr lang="en-US" dirty="0" smtClean="0"/>
              <a:t>3-D spatial decomposition of a given atomic system</a:t>
            </a:r>
          </a:p>
          <a:p>
            <a:r>
              <a:rPr lang="en-US" dirty="0" smtClean="0"/>
              <a:t>MPI point-to-point communication to exchange atomic information with neighbors</a:t>
            </a:r>
          </a:p>
          <a:p>
            <a:r>
              <a:rPr lang="en-US" dirty="0" smtClean="0"/>
              <a:t>Emphasis on strong-scaling for simulations that take large amounts of time</a:t>
            </a:r>
          </a:p>
          <a:p>
            <a:pPr lvl="1"/>
            <a:r>
              <a:rPr lang="en-US" dirty="0" smtClean="0"/>
              <a:t>Smaller boxes, less force calculation, more communication</a:t>
            </a:r>
          </a:p>
          <a:p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LAMMPS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450" y="3505200"/>
            <a:ext cx="3168399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7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“MPI is too general”</a:t>
            </a:r>
          </a:p>
          <a:p>
            <a:r>
              <a:rPr lang="en-US" dirty="0" smtClean="0"/>
              <a:t>“MPI is only good for </a:t>
            </a:r>
            <a:r>
              <a:rPr lang="en-US" dirty="0"/>
              <a:t>bulk data </a:t>
            </a:r>
            <a:r>
              <a:rPr lang="en-US" dirty="0" smtClean="0"/>
              <a:t>transfer”</a:t>
            </a:r>
          </a:p>
          <a:p>
            <a:pPr lvl="1"/>
            <a:r>
              <a:rPr lang="en-US" dirty="0" smtClean="0"/>
              <a:t>I.e. not small messages</a:t>
            </a:r>
            <a:endParaRPr lang="en-US" dirty="0"/>
          </a:p>
          <a:p>
            <a:r>
              <a:rPr lang="en-US" dirty="0" smtClean="0"/>
              <a:t>“I wish there was an MPI-lite”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makes people say these things?</a:t>
            </a:r>
          </a:p>
          <a:p>
            <a:pPr lvl="1"/>
            <a:r>
              <a:rPr lang="en-US" dirty="0" smtClean="0"/>
              <a:t>Were there poor design decisions in the MPI library code that lead to poor performance?</a:t>
            </a:r>
          </a:p>
          <a:p>
            <a:pPr lvl="1"/>
            <a:r>
              <a:rPr lang="en-US" dirty="0" smtClean="0"/>
              <a:t>Are there limitations to performance imposed by the MPI standard?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Some complaints about MPI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29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lAMMPS</a:t>
            </a:r>
            <a:r>
              <a:rPr lang="en-US" dirty="0" smtClean="0"/>
              <a:t> Performance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45729"/>
            <a:ext cx="8372475" cy="4131742"/>
          </a:xfrm>
        </p:spPr>
      </p:pic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ALCF BG/Q Cetus</a:t>
            </a:r>
          </a:p>
          <a:p>
            <a:r>
              <a:rPr lang="en-US" dirty="0" smtClean="0"/>
              <a:t>Hybrid MPI/</a:t>
            </a:r>
            <a:r>
              <a:rPr lang="en-US" dirty="0" err="1" smtClean="0"/>
              <a:t>OpenMP</a:t>
            </a:r>
            <a:r>
              <a:rPr lang="en-US" dirty="0" smtClean="0"/>
              <a:t> 1 rank per core (16ppn), 4 </a:t>
            </a:r>
            <a:r>
              <a:rPr lang="en-US" dirty="0" err="1" smtClean="0"/>
              <a:t>OpenMP</a:t>
            </a:r>
            <a:r>
              <a:rPr lang="en-US" dirty="0" smtClean="0"/>
              <a:t> threads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715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MPI overheads can be reduced to just a few tens of instructions through careful design and aggressive compile-time and link-time optimizations</a:t>
            </a:r>
          </a:p>
          <a:p>
            <a:endParaRPr lang="en-US" dirty="0"/>
          </a:p>
          <a:p>
            <a:r>
              <a:rPr lang="en-US" dirty="0" smtClean="0"/>
              <a:t>Still, there are unavoidable overheads as defined by the MPI standard</a:t>
            </a:r>
          </a:p>
          <a:p>
            <a:endParaRPr lang="en-US" dirty="0"/>
          </a:p>
          <a:p>
            <a:r>
              <a:rPr lang="en-US" dirty="0" smtClean="0"/>
              <a:t>We propose ways to reduce these overheads with new APIs that more closely align with the network hardware APIs MPI is based on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demonstrate that a lighter weight MPI has value for pushing the strong-scale limit in real applications</a:t>
            </a:r>
          </a:p>
          <a:p>
            <a:endParaRPr lang="en-US" dirty="0"/>
          </a:p>
          <a:p>
            <a:r>
              <a:rPr lang="en-US" dirty="0" smtClean="0"/>
              <a:t>MPI does not need to be slow! However, MPI-3.1 limits how fast we can go today.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59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1" y="141229"/>
            <a:ext cx="3505200" cy="4142935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511532"/>
            <a:ext cx="1447800" cy="9606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6530" y="1994184"/>
            <a:ext cx="1600200" cy="12321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260" y="3352800"/>
            <a:ext cx="1775280" cy="99310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43387" y="4016594"/>
            <a:ext cx="1134478" cy="16319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848" y="4876800"/>
            <a:ext cx="1602104" cy="160210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648200" y="4417573"/>
            <a:ext cx="352874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research was supported by the </a:t>
            </a:r>
            <a:r>
              <a:rPr lang="en-US" sz="1400" dirty="0" err="1"/>
              <a:t>Exascale</a:t>
            </a:r>
            <a:r>
              <a:rPr lang="en-US" sz="1400" dirty="0"/>
              <a:t> Computing Project (17-SC-20-SC), a joint project of the U.S. Department of Energy's Office of Science and National Nuclear Security Administration, responsible for delivering a capable </a:t>
            </a:r>
            <a:r>
              <a:rPr lang="en-US" sz="1400" dirty="0" err="1"/>
              <a:t>exascale</a:t>
            </a:r>
            <a:r>
              <a:rPr lang="en-US" sz="1400" dirty="0"/>
              <a:t> ecosystem, including software, applications, and hardware technology, to support the nation's </a:t>
            </a:r>
            <a:r>
              <a:rPr lang="en-US" sz="1400" dirty="0" err="1"/>
              <a:t>exascale</a:t>
            </a:r>
            <a:r>
              <a:rPr lang="en-US" sz="1400" dirty="0"/>
              <a:t> computing imperative. </a:t>
            </a:r>
          </a:p>
        </p:txBody>
      </p:sp>
    </p:spTree>
    <p:extLst>
      <p:ext uri="{BB962C8B-B14F-4D97-AF65-F5344CB8AC3E}">
        <p14:creationId xmlns:p14="http://schemas.microsoft.com/office/powerpoint/2010/main" val="201792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33600" y="3048000"/>
            <a:ext cx="4876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latin typeface="+mj-lt"/>
              </a:rPr>
              <a:t>THANK YOU!</a:t>
            </a:r>
            <a:endParaRPr lang="en-US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1250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MPI_Isend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(void *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buf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count, 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MPI_Datatype</a:t>
            </a:r>
            <a:r>
              <a:rPr lang="en-US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					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source,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tag,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MPI_Comm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comm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							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MPI_Request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*request);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MPI_Datatype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ea typeface="Courier" charset="0"/>
                <a:cs typeface="Courier" charset="0"/>
              </a:rPr>
              <a:t>object</a:t>
            </a:r>
          </a:p>
          <a:p>
            <a:pPr lvl="1"/>
            <a:r>
              <a:rPr lang="en-US" dirty="0" smtClean="0">
                <a:ea typeface="Courier" charset="0"/>
                <a:cs typeface="Courier" charset="0"/>
              </a:rPr>
              <a:t>Users can provide simple contiguous buffer or complex user-defined </a:t>
            </a:r>
            <a:r>
              <a:rPr lang="en-US" dirty="0" err="1" smtClean="0">
                <a:ea typeface="Courier" charset="0"/>
                <a:cs typeface="Courier" charset="0"/>
              </a:rPr>
              <a:t>datatype</a:t>
            </a:r>
            <a:endParaRPr lang="en-US" dirty="0" smtClean="0">
              <a:ea typeface="Courier" charset="0"/>
              <a:cs typeface="Courier" charset="0"/>
            </a:endParaRPr>
          </a:p>
          <a:p>
            <a:pPr lvl="1"/>
            <a:r>
              <a:rPr lang="en-US" dirty="0" smtClean="0">
                <a:ea typeface="Courier" charset="0"/>
                <a:cs typeface="Courier" charset="0"/>
              </a:rPr>
              <a:t>Internally, MPI must check and handle multiple cases</a:t>
            </a:r>
          </a:p>
          <a:p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An example of MPI generality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vs. Native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What overhead does MPI add over a native implementation?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38200" y="2209800"/>
            <a:ext cx="3505200" cy="838200"/>
          </a:xfrm>
          <a:prstGeom prst="round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838200" y="3200400"/>
            <a:ext cx="3505200" cy="838200"/>
          </a:xfrm>
          <a:prstGeom prst="roundRect">
            <a:avLst/>
          </a:prstGeom>
          <a:solidFill>
            <a:schemeClr val="tx2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838200" y="4188655"/>
            <a:ext cx="3505200" cy="838200"/>
          </a:xfrm>
          <a:prstGeom prst="round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4876800" y="2628900"/>
            <a:ext cx="3505200" cy="838200"/>
          </a:xfrm>
          <a:prstGeom prst="round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4885006" y="3619500"/>
            <a:ext cx="3505200" cy="838200"/>
          </a:xfrm>
          <a:prstGeom prst="round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Hardware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66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CH4 device layer in MPICH is designed for low overheads</a:t>
            </a:r>
          </a:p>
          <a:p>
            <a:r>
              <a:rPr lang="en-US" dirty="0" smtClean="0"/>
              <a:t>Static inline functions in the communication path allows for high level of compile and link-time optimization</a:t>
            </a:r>
          </a:p>
          <a:p>
            <a:r>
              <a:rPr lang="en-US" dirty="0" smtClean="0"/>
              <a:t>Function arguments “flow through” to the lowest layer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A highly-optimized MPI implementation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9401" y="3048000"/>
            <a:ext cx="4848498" cy="3389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2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Measuring MPI overhead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96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Instruction count vs. cycle count</a:t>
            </a:r>
          </a:p>
          <a:p>
            <a:pPr lvl="1"/>
            <a:r>
              <a:rPr lang="en-US" dirty="0" smtClean="0"/>
              <a:t>Considered both for our analysis</a:t>
            </a:r>
          </a:p>
          <a:p>
            <a:pPr lvl="1"/>
            <a:r>
              <a:rPr lang="en-US" dirty="0" smtClean="0"/>
              <a:t>Instructions are easier to understand</a:t>
            </a:r>
          </a:p>
          <a:p>
            <a:pPr lvl="2"/>
            <a:r>
              <a:rPr lang="en-US" dirty="0" smtClean="0"/>
              <a:t>Tried to highlight which instructions, such as memory dereference, are more expensive</a:t>
            </a:r>
          </a:p>
          <a:p>
            <a:pPr lvl="2"/>
            <a:endParaRPr lang="en-US" dirty="0"/>
          </a:p>
          <a:p>
            <a:r>
              <a:rPr lang="en-US" dirty="0" smtClean="0"/>
              <a:t>Receive-side processing</a:t>
            </a:r>
          </a:p>
          <a:p>
            <a:pPr lvl="1"/>
            <a:r>
              <a:rPr lang="en-US" dirty="0" smtClean="0"/>
              <a:t>Analysis of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MPI_Isend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ea typeface="Courier" charset="0"/>
                <a:cs typeface="Courier" charset="0"/>
              </a:rPr>
              <a:t>and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MPI_Put</a:t>
            </a:r>
            <a:r>
              <a:rPr lang="en-US" dirty="0" smtClean="0">
                <a:ea typeface="Courier" charset="0"/>
                <a:cs typeface="Courier" charset="0"/>
              </a:rPr>
              <a:t> is a more natural comparison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lvl="1"/>
            <a:r>
              <a:rPr lang="en-US" dirty="0" smtClean="0"/>
              <a:t>We observe hardware trends towards message matching offload. In these scenarios, analysis of target-side instructions would largely redundant.</a:t>
            </a:r>
          </a:p>
          <a:p>
            <a:pPr lvl="1"/>
            <a:endParaRPr lang="en-US" dirty="0"/>
          </a:p>
          <a:p>
            <a:r>
              <a:rPr lang="en-US" dirty="0" smtClean="0"/>
              <a:t>Persistence</a:t>
            </a:r>
          </a:p>
          <a:p>
            <a:pPr lvl="1"/>
            <a:r>
              <a:rPr lang="en-US" dirty="0" smtClean="0"/>
              <a:t>It is true that MPI persistent operations can offer run-time optimization, but we posit that compile-time optimization is better.</a:t>
            </a:r>
          </a:p>
          <a:p>
            <a:pPr lvl="1"/>
            <a:endParaRPr lang="en-US" dirty="0"/>
          </a:p>
          <a:p>
            <a:r>
              <a:rPr lang="en-US" dirty="0" smtClean="0"/>
              <a:t>Single-core performance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62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Intel Software Development Emulator (SDE), we traced the instructions generated by MPI from before calling the underlying transport API</a:t>
            </a:r>
          </a:p>
          <a:p>
            <a:r>
              <a:rPr lang="en-US" dirty="0" smtClean="0"/>
              <a:t>From this, we could characterize what MPI was doing, and determine which overheads could be avoided, and which could not.</a:t>
            </a:r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Measuring software overheads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595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_4x3">
  <a:themeElements>
    <a:clrScheme name="Argonne General Purpose Template">
      <a:dk1>
        <a:srgbClr val="47484A"/>
      </a:dk1>
      <a:lt1>
        <a:srgbClr val="FFFFFF"/>
      </a:lt1>
      <a:dk2>
        <a:srgbClr val="0082CA"/>
      </a:dk2>
      <a:lt2>
        <a:srgbClr val="ECAA00"/>
      </a:lt2>
      <a:accent1>
        <a:srgbClr val="7AB800"/>
      </a:accent1>
      <a:accent2>
        <a:srgbClr val="00609C"/>
      </a:accent2>
      <a:accent3>
        <a:srgbClr val="4D008C"/>
      </a:accent3>
      <a:accent4>
        <a:srgbClr val="FF7900"/>
      </a:accent4>
      <a:accent5>
        <a:srgbClr val="00A19C"/>
      </a:accent5>
      <a:accent6>
        <a:srgbClr val="CD202C"/>
      </a:accent6>
      <a:hlink>
        <a:srgbClr val="000000"/>
      </a:hlink>
      <a:folHlink>
        <a:srgbClr val="76777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DengXian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DengXian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presentation_4x3</Template>
  <TotalTime>8436</TotalTime>
  <Words>1523</Words>
  <Application>Microsoft Macintosh PowerPoint</Application>
  <PresentationFormat>On-screen Show (4:3)</PresentationFormat>
  <Paragraphs>232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Calibri</vt:lpstr>
      <vt:lpstr>Courier</vt:lpstr>
      <vt:lpstr>Mangal</vt:lpstr>
      <vt:lpstr>Wingdings</vt:lpstr>
      <vt:lpstr>Arial</vt:lpstr>
      <vt:lpstr>presentation_4x3</vt:lpstr>
      <vt:lpstr>Why is MPI So Slow? Analyzing the Fundamental limits in implementing MPI-3.1</vt:lpstr>
      <vt:lpstr>Outline</vt:lpstr>
      <vt:lpstr>background</vt:lpstr>
      <vt:lpstr>Background</vt:lpstr>
      <vt:lpstr>MPI vs. Native</vt:lpstr>
      <vt:lpstr>Background</vt:lpstr>
      <vt:lpstr>PowerPoint Presentation</vt:lpstr>
      <vt:lpstr>Discussion</vt:lpstr>
      <vt:lpstr>BACKGROUND</vt:lpstr>
      <vt:lpstr>Instruction Counts of Communication Operations</vt:lpstr>
      <vt:lpstr>Reducing instructions</vt:lpstr>
      <vt:lpstr>Microbenchmark Analysis</vt:lpstr>
      <vt:lpstr>MPICH/CH4 + OFI</vt:lpstr>
      <vt:lpstr>MPICH/CH4 + UCX</vt:lpstr>
      <vt:lpstr>MPICH over an Infinitely fast network</vt:lpstr>
      <vt:lpstr>MPI Overheads</vt:lpstr>
      <vt:lpstr>PowerPoint Presentation</vt:lpstr>
      <vt:lpstr>Shortcoming #1</vt:lpstr>
      <vt:lpstr>Shortcoming #2</vt:lpstr>
      <vt:lpstr>Shortcoming #3</vt:lpstr>
      <vt:lpstr>Shortcoming #4</vt:lpstr>
      <vt:lpstr>Shortcoming #5</vt:lpstr>
      <vt:lpstr>Shortcoming #6</vt:lpstr>
      <vt:lpstr>All together NOW</vt:lpstr>
      <vt:lpstr>Minimal MPICH over an Infinitely fast network</vt:lpstr>
      <vt:lpstr>PowerPoint Presentation</vt:lpstr>
      <vt:lpstr>Application Evaluation</vt:lpstr>
      <vt:lpstr>Nek5000 performance</vt:lpstr>
      <vt:lpstr>Application Evaluation</vt:lpstr>
      <vt:lpstr>lAMMPS Performance</vt:lpstr>
      <vt:lpstr>SUMMARY</vt:lpstr>
      <vt:lpstr>Acknowledgements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is MPI So Slow? Analyzing the Fundamental limits in implementing MPI-3.1</dc:title>
  <dc:creator>raffenet</dc:creator>
  <cp:lastModifiedBy>Microsoft Office User</cp:lastModifiedBy>
  <cp:revision>113</cp:revision>
  <dcterms:created xsi:type="dcterms:W3CDTF">2017-11-09T19:15:34Z</dcterms:created>
  <dcterms:modified xsi:type="dcterms:W3CDTF">2017-11-16T21:50:55Z</dcterms:modified>
</cp:coreProperties>
</file>

<file path=docProps/thumbnail.jpeg>
</file>